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260" r:id="rId2"/>
    <p:sldId id="261" r:id="rId3"/>
    <p:sldId id="269" r:id="rId4"/>
    <p:sldId id="273" r:id="rId5"/>
    <p:sldId id="302" r:id="rId6"/>
    <p:sldId id="317" r:id="rId7"/>
    <p:sldId id="310" r:id="rId8"/>
    <p:sldId id="311" r:id="rId9"/>
    <p:sldId id="313" r:id="rId10"/>
    <p:sldId id="315" r:id="rId11"/>
    <p:sldId id="307" r:id="rId12"/>
    <p:sldId id="308" r:id="rId13"/>
    <p:sldId id="309" r:id="rId14"/>
    <p:sldId id="316" r:id="rId15"/>
    <p:sldId id="288" r:id="rId16"/>
    <p:sldId id="314" r:id="rId17"/>
    <p:sldId id="322" r:id="rId18"/>
    <p:sldId id="278" r:id="rId19"/>
    <p:sldId id="327" r:id="rId20"/>
    <p:sldId id="328" r:id="rId21"/>
    <p:sldId id="324" r:id="rId22"/>
    <p:sldId id="326" r:id="rId23"/>
    <p:sldId id="294" r:id="rId24"/>
  </p:sldIdLst>
  <p:sldSz cx="12192000" cy="6858000"/>
  <p:notesSz cx="6858000" cy="9144000"/>
  <p:embeddedFontLst>
    <p:embeddedFont>
      <p:font typeface="나눔고딕" panose="020D0604000000000000" pitchFamily="34" charset="-127"/>
      <p:regular r:id="rId26"/>
      <p:bold r:id="rId27"/>
    </p:embeddedFont>
    <p:embeddedFont>
      <p:font typeface="맑은 고딕" panose="020B0503020000020004" pitchFamily="34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4"/>
    <a:srgbClr val="E65522"/>
    <a:srgbClr val="DD4C19"/>
    <a:srgbClr val="F6F8F8"/>
    <a:srgbClr val="D4420E"/>
    <a:srgbClr val="E7480F"/>
    <a:srgbClr val="C53D0D"/>
    <a:srgbClr val="FBB9B9"/>
    <a:srgbClr val="D9D9D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79798" autoAdjust="0"/>
  </p:normalViewPr>
  <p:slideViewPr>
    <p:cSldViewPr snapToGrid="0">
      <p:cViewPr varScale="1">
        <p:scale>
          <a:sx n="62" d="100"/>
          <a:sy n="62" d="100"/>
        </p:scale>
        <p:origin x="38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C40E3-6FBD-47E2-92CB-5A33FF42C4DA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FDE58-3F6B-4201-9C7E-03332E0FB5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 </a:t>
            </a:r>
            <a:r>
              <a:rPr lang="en-US" altLang="ko-KR" dirty="0"/>
              <a:t>DND 7</a:t>
            </a:r>
            <a:r>
              <a:rPr lang="ko-KR" altLang="en-US" dirty="0"/>
              <a:t>팀 다빈의 발표를 맡은 팀장 문건우입니다</a:t>
            </a:r>
            <a:r>
              <a:rPr lang="en-US" altLang="ko-KR" dirty="0"/>
              <a:t>. </a:t>
            </a:r>
            <a:r>
              <a:rPr lang="ko-KR" altLang="en-US" dirty="0"/>
              <a:t>저희 팀은 이웃 간의 사소하지만 필요한 도움을 중개하는 플랫폼 서비스를 만들어보았습니다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13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다비니를</a:t>
            </a:r>
            <a:r>
              <a:rPr lang="ko-KR" altLang="en-US" dirty="0"/>
              <a:t> </a:t>
            </a:r>
            <a:r>
              <a:rPr lang="ko-KR" altLang="en-US" dirty="0" err="1"/>
              <a:t>도와주기</a:t>
            </a:r>
            <a:r>
              <a:rPr lang="ko-KR" altLang="en-US" dirty="0"/>
              <a:t> 위해서는 저희 관리자들에게 신분을 인증 받아야만 합니다</a:t>
            </a:r>
            <a:r>
              <a:rPr lang="en-US" altLang="ko-KR" dirty="0"/>
              <a:t>. </a:t>
            </a:r>
            <a:r>
              <a:rPr lang="ko-KR" altLang="en-US" dirty="0"/>
              <a:t>그래서 프로필 사진을 자신의 얼굴이 나오는 사진으로 하고 주민 등록증에 주민번호 뒷자리와 주소를 가린 사진을 업로드 하면 관리자의 인증을 통해 </a:t>
            </a:r>
            <a:r>
              <a:rPr lang="ko-KR" altLang="en-US" dirty="0" err="1"/>
              <a:t>다비너가</a:t>
            </a:r>
            <a:r>
              <a:rPr lang="ko-KR" altLang="en-US" dirty="0"/>
              <a:t> 될 수 있습니다</a:t>
            </a:r>
            <a:r>
              <a:rPr lang="en-US" altLang="ko-KR" dirty="0"/>
              <a:t>. </a:t>
            </a:r>
            <a:r>
              <a:rPr lang="ko-KR" altLang="en-US" dirty="0"/>
              <a:t>현재는 관리자페이지까지는 만들지 못 해서 자동으로 </a:t>
            </a:r>
            <a:r>
              <a:rPr lang="ko-KR" altLang="en-US" dirty="0" err="1"/>
              <a:t>다비너로</a:t>
            </a:r>
            <a:r>
              <a:rPr lang="ko-KR" altLang="en-US" dirty="0"/>
              <a:t> 등록되게 </a:t>
            </a:r>
            <a:r>
              <a:rPr lang="ko-KR" altLang="en-US" dirty="0" err="1"/>
              <a:t>해놓았습니다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66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다비너로</a:t>
            </a:r>
            <a:r>
              <a:rPr lang="ko-KR" altLang="en-US" dirty="0"/>
              <a:t> 등록이 되면 관심이 있는 도움에 신청을 할 수 있고</a:t>
            </a:r>
            <a:r>
              <a:rPr lang="en-US" altLang="ko-KR" dirty="0"/>
              <a:t>, </a:t>
            </a:r>
            <a:r>
              <a:rPr lang="ko-KR" altLang="en-US" dirty="0"/>
              <a:t>글을 적은 </a:t>
            </a:r>
            <a:r>
              <a:rPr lang="ko-KR" altLang="en-US" dirty="0" err="1"/>
              <a:t>다비니의</a:t>
            </a:r>
            <a:r>
              <a:rPr lang="ko-KR" altLang="en-US" dirty="0"/>
              <a:t> 선택 및 결제를 통해 도움이 진행되게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59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장바구니는 자신이 적은 글 중에 결제가 되지 않은 것들이 담기며</a:t>
            </a:r>
            <a:r>
              <a:rPr lang="en-US" altLang="ko-KR" dirty="0"/>
              <a:t>, </a:t>
            </a:r>
            <a:r>
              <a:rPr lang="ko-KR" altLang="en-US" dirty="0"/>
              <a:t>신청한 사람을 선택했을 때 결제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06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무통장 입금</a:t>
            </a:r>
            <a:r>
              <a:rPr lang="en-US" altLang="ko-KR" dirty="0"/>
              <a:t>, </a:t>
            </a:r>
            <a:r>
              <a:rPr lang="ko-KR" altLang="en-US" dirty="0"/>
              <a:t>카드</a:t>
            </a:r>
            <a:r>
              <a:rPr lang="en-US" altLang="ko-KR" dirty="0"/>
              <a:t>, </a:t>
            </a:r>
            <a:r>
              <a:rPr lang="ko-KR" altLang="en-US" dirty="0"/>
              <a:t>휴대폰</a:t>
            </a:r>
            <a:r>
              <a:rPr lang="en-US" altLang="ko-KR" dirty="0"/>
              <a:t>, </a:t>
            </a:r>
            <a:r>
              <a:rPr lang="ko-KR" altLang="en-US" dirty="0"/>
              <a:t>마일리지로 결제를 할 수 있게 만들었습니다</a:t>
            </a:r>
            <a:r>
              <a:rPr lang="en-US" altLang="ko-KR" dirty="0"/>
              <a:t>. </a:t>
            </a:r>
            <a:r>
              <a:rPr lang="ko-KR" altLang="en-US" dirty="0"/>
              <a:t>실제로 결제를 하려면 사업자 등록 및 결제 모듈들을 써야하기에 </a:t>
            </a:r>
            <a:r>
              <a:rPr lang="en-US" altLang="ko-KR" dirty="0"/>
              <a:t>DB</a:t>
            </a:r>
            <a:r>
              <a:rPr lang="ko-KR" altLang="en-US" dirty="0"/>
              <a:t>상에서만 결제된 것처럼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7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환급은 </a:t>
            </a:r>
            <a:r>
              <a:rPr lang="ko-KR" altLang="en-US" dirty="0" err="1"/>
              <a:t>다비너가</a:t>
            </a:r>
            <a:r>
              <a:rPr lang="ko-KR" altLang="en-US" dirty="0"/>
              <a:t> 도와주면서 번 마일리지를 자신이 원하는 계좌로 넣어주는 방식으로 했습니다</a:t>
            </a:r>
            <a:r>
              <a:rPr lang="en-US" altLang="ko-KR" dirty="0"/>
              <a:t>. </a:t>
            </a:r>
            <a:r>
              <a:rPr lang="ko-KR" altLang="en-US" dirty="0"/>
              <a:t>환급 또한 </a:t>
            </a:r>
            <a:r>
              <a:rPr lang="en-US" altLang="ko-KR" dirty="0"/>
              <a:t>DB</a:t>
            </a:r>
            <a:r>
              <a:rPr lang="ko-KR" altLang="en-US" dirty="0"/>
              <a:t>상으로만 마일리지가 차감되게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18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진행상황은 이렇습니다</a:t>
            </a:r>
            <a:r>
              <a:rPr lang="en-US" altLang="ko-KR" dirty="0"/>
              <a:t>. </a:t>
            </a:r>
            <a:r>
              <a:rPr lang="ko-KR" altLang="en-US" dirty="0" err="1"/>
              <a:t>프론트엔드는</a:t>
            </a:r>
            <a:r>
              <a:rPr lang="ko-KR" altLang="en-US" dirty="0"/>
              <a:t> 주요기능 화면개발 및 배포를 하였고 디자인은 </a:t>
            </a:r>
            <a:r>
              <a:rPr lang="en-US" altLang="ko-KR" dirty="0"/>
              <a:t>UI/UX </a:t>
            </a:r>
            <a:r>
              <a:rPr lang="ko-KR" altLang="en-US" dirty="0"/>
              <a:t>레이아웃설계 및 서비스 </a:t>
            </a:r>
            <a:r>
              <a:rPr lang="en-US" altLang="ko-KR" dirty="0"/>
              <a:t>CI</a:t>
            </a:r>
            <a:r>
              <a:rPr lang="ko-KR" altLang="en-US" dirty="0"/>
              <a:t>제작하고 화면 </a:t>
            </a:r>
            <a:r>
              <a:rPr lang="en-US" altLang="ko-KR" dirty="0"/>
              <a:t>UI</a:t>
            </a:r>
            <a:r>
              <a:rPr lang="ko-KR" altLang="en-US" dirty="0"/>
              <a:t>를 같이 최종 검토를 하였습니다</a:t>
            </a:r>
            <a:r>
              <a:rPr lang="en-US" altLang="ko-KR" dirty="0"/>
              <a:t>. </a:t>
            </a:r>
            <a:r>
              <a:rPr lang="ko-KR" altLang="en-US" dirty="0" err="1"/>
              <a:t>백엔드로는</a:t>
            </a:r>
            <a:r>
              <a:rPr lang="ko-KR" altLang="en-US" dirty="0"/>
              <a:t> 요구사항에 따른 </a:t>
            </a:r>
            <a:r>
              <a:rPr lang="en-US" altLang="ko-KR" dirty="0"/>
              <a:t>DB</a:t>
            </a:r>
            <a:r>
              <a:rPr lang="ko-KR" altLang="en-US" dirty="0"/>
              <a:t>설계 구현 및 최신화 기본 </a:t>
            </a:r>
            <a:r>
              <a:rPr lang="en-US" altLang="ko-KR" dirty="0"/>
              <a:t>CRUD </a:t>
            </a:r>
            <a:r>
              <a:rPr lang="ko-KR" altLang="en-US" dirty="0"/>
              <a:t>및 사용자 </a:t>
            </a:r>
            <a:r>
              <a:rPr lang="en-US" altLang="ko-KR" dirty="0"/>
              <a:t>API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배포까지 완료하였습니다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472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구현하지 못한 기능으로는 채팅기능이 있습니다</a:t>
            </a:r>
            <a:r>
              <a:rPr lang="en-US" altLang="ko-KR" dirty="0"/>
              <a:t>. </a:t>
            </a:r>
            <a:r>
              <a:rPr lang="ko-KR" altLang="en-US" dirty="0" err="1"/>
              <a:t>다비너와</a:t>
            </a:r>
            <a:r>
              <a:rPr lang="ko-KR" altLang="en-US" dirty="0"/>
              <a:t> </a:t>
            </a:r>
            <a:r>
              <a:rPr lang="ko-KR" altLang="en-US" dirty="0" err="1"/>
              <a:t>다비니가</a:t>
            </a:r>
            <a:r>
              <a:rPr lang="ko-KR" altLang="en-US" dirty="0"/>
              <a:t> 연결 되면 채팅을 통해 더 상세한 일정을 잡게 하려고 했는데 시간 및 기술 부족으로 인해 구현하지 못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프로젝트 시연을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5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팀원들의 </a:t>
            </a:r>
            <a:r>
              <a:rPr lang="ko-KR" altLang="en-US" dirty="0" err="1"/>
              <a:t>느낀점들을</a:t>
            </a:r>
            <a:r>
              <a:rPr lang="ko-KR" altLang="en-US" dirty="0"/>
              <a:t> 발표하고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68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발표자인 저는 초반에 </a:t>
            </a:r>
            <a:r>
              <a:rPr lang="en-US" altLang="ko-KR" dirty="0"/>
              <a:t>DB</a:t>
            </a:r>
            <a:r>
              <a:rPr lang="ko-KR" altLang="en-US" dirty="0"/>
              <a:t>설계를 도왔고 </a:t>
            </a:r>
            <a:r>
              <a:rPr lang="ko-KR" altLang="en-US" dirty="0" err="1"/>
              <a:t>프론트엔드를</a:t>
            </a:r>
            <a:r>
              <a:rPr lang="ko-KR" altLang="en-US" dirty="0"/>
              <a:t> 주로 하였습니다</a:t>
            </a:r>
            <a:r>
              <a:rPr lang="en-US" altLang="ko-KR" dirty="0"/>
              <a:t>. </a:t>
            </a:r>
            <a:r>
              <a:rPr lang="ko-KR" altLang="en-US" dirty="0" err="1"/>
              <a:t>배운점으로</a:t>
            </a:r>
            <a:r>
              <a:rPr lang="ko-KR" altLang="en-US" dirty="0"/>
              <a:t> </a:t>
            </a:r>
            <a:r>
              <a:rPr lang="en-US" altLang="ko-KR" dirty="0"/>
              <a:t>DND1</a:t>
            </a:r>
            <a:r>
              <a:rPr lang="ko-KR" altLang="en-US" dirty="0"/>
              <a:t>기를 진행하며 필요성을 느꼈던 </a:t>
            </a:r>
            <a:r>
              <a:rPr lang="en-US" altLang="ko-KR" dirty="0"/>
              <a:t>Redux ,saga </a:t>
            </a:r>
            <a:r>
              <a:rPr lang="en-US" altLang="ko-KR" dirty="0" err="1"/>
              <a:t>Nextjs</a:t>
            </a:r>
            <a:r>
              <a:rPr lang="en-US" altLang="ko-KR" dirty="0"/>
              <a:t> </a:t>
            </a:r>
            <a:r>
              <a:rPr lang="ko-KR" altLang="en-US" dirty="0"/>
              <a:t>등의 기술 사용 및 습득</a:t>
            </a:r>
            <a:r>
              <a:rPr lang="en-US" altLang="ko-KR" dirty="0"/>
              <a:t>, </a:t>
            </a:r>
            <a:r>
              <a:rPr lang="ko-KR" altLang="en-US" dirty="0"/>
              <a:t>아쉬운 점으로는 탄탄하지 못한 설계로 개발 속도 저하 및 시간적 제약으로 인한 코드리뷰의 부재</a:t>
            </a:r>
            <a:r>
              <a:rPr lang="en-US" altLang="ko-KR" dirty="0"/>
              <a:t>, </a:t>
            </a:r>
            <a:r>
              <a:rPr lang="ko-KR" altLang="en-US" dirty="0"/>
              <a:t>그리고 구현하지 못한 채팅 기능을 꼽았습니다</a:t>
            </a:r>
            <a:r>
              <a:rPr lang="en-US" altLang="ko-KR" dirty="0"/>
              <a:t>. </a:t>
            </a:r>
            <a:r>
              <a:rPr lang="ko-KR" altLang="en-US" dirty="0"/>
              <a:t>다음 목표로는 타입스크립트 적용 및 </a:t>
            </a:r>
            <a:r>
              <a:rPr lang="en-US" altLang="ko-KR" dirty="0" err="1"/>
              <a:t>ssr</a:t>
            </a:r>
            <a:r>
              <a:rPr lang="ko-KR" altLang="en-US" dirty="0"/>
              <a:t>과 </a:t>
            </a:r>
            <a:r>
              <a:rPr lang="en-US" altLang="ko-KR" dirty="0" err="1"/>
              <a:t>seo</a:t>
            </a:r>
            <a:r>
              <a:rPr lang="ko-KR" altLang="en-US" dirty="0"/>
              <a:t>를 더 잘하고 </a:t>
            </a:r>
            <a:r>
              <a:rPr lang="ko-KR" altLang="en-US" dirty="0" err="1"/>
              <a:t>싶다라고</a:t>
            </a:r>
            <a:r>
              <a:rPr lang="ko-KR" altLang="en-US" dirty="0"/>
              <a:t> 느꼈고</a:t>
            </a:r>
            <a:r>
              <a:rPr lang="en-US" altLang="ko-KR" dirty="0"/>
              <a:t>, </a:t>
            </a:r>
            <a:r>
              <a:rPr lang="ko-KR" altLang="en-US" dirty="0"/>
              <a:t>좀 더 보안에 신경을 쓰고 </a:t>
            </a:r>
            <a:r>
              <a:rPr lang="ko-KR" altLang="en-US" dirty="0" err="1"/>
              <a:t>싶다라고</a:t>
            </a:r>
            <a:r>
              <a:rPr lang="ko-KR" altLang="en-US" dirty="0"/>
              <a:t>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84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팀원 표석훈은 처음의 와이어프레임을 제작하고 </a:t>
            </a:r>
            <a:r>
              <a:rPr lang="ko-KR" altLang="en-US" dirty="0" err="1"/>
              <a:t>프론트엔드의</a:t>
            </a:r>
            <a:r>
              <a:rPr lang="ko-KR" altLang="en-US" dirty="0"/>
              <a:t> 개발을 맡았습니다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배운점으로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개발자의 역할 이해 및 협업 능력 배양</a:t>
            </a:r>
            <a:r>
              <a:rPr lang="en-US" altLang="ko-KR" dirty="0"/>
              <a:t>, </a:t>
            </a:r>
            <a:r>
              <a:rPr lang="ko-KR" altLang="en-US" dirty="0"/>
              <a:t>아쉬운 점으로 규칙의 부재로 인한 구현 과정에서의 혼선 발생을 꼽았습니다</a:t>
            </a:r>
            <a:r>
              <a:rPr lang="en-US" altLang="ko-KR" dirty="0"/>
              <a:t>. </a:t>
            </a:r>
            <a:r>
              <a:rPr lang="ko-KR" altLang="en-US" dirty="0"/>
              <a:t>다음 프로젝트 구현시에는 세밀한 수준부터 함께 확실한 방향성 설정을 하는게 좋겠다고 말했습니다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6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프로젝트 개요</a:t>
            </a:r>
            <a:r>
              <a:rPr lang="en-US" altLang="ko-KR" dirty="0"/>
              <a:t>-</a:t>
            </a:r>
            <a:r>
              <a:rPr lang="ko-KR" altLang="en-US" dirty="0"/>
              <a:t>구현결과확인 진행상황까지 발표 후 시연을 하겠습니다</a:t>
            </a:r>
            <a:r>
              <a:rPr lang="en-US" altLang="ko-KR" dirty="0"/>
              <a:t>. </a:t>
            </a:r>
            <a:r>
              <a:rPr lang="ko-KR" altLang="en-US" dirty="0"/>
              <a:t>그리고 마지막으로 팀원들의 인터뷰를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19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팀원으로 최정은도 와이어프레임 설계와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개발을 맡았습니다</a:t>
            </a:r>
            <a:r>
              <a:rPr lang="en-US" altLang="ko-KR" dirty="0"/>
              <a:t>. </a:t>
            </a:r>
            <a:r>
              <a:rPr lang="ko-KR" altLang="en-US" dirty="0" err="1"/>
              <a:t>배운점으로</a:t>
            </a:r>
            <a:r>
              <a:rPr lang="ko-KR" altLang="en-US" dirty="0"/>
              <a:t> </a:t>
            </a:r>
            <a:r>
              <a:rPr lang="ko-KR" altLang="en-US" dirty="0" err="1"/>
              <a:t>리덕스와</a:t>
            </a:r>
            <a:r>
              <a:rPr lang="ko-KR" altLang="en-US" dirty="0"/>
              <a:t> 사가에 대한 사용법 및 지식 함양과 반응형 웹에 대한 이해</a:t>
            </a:r>
            <a:r>
              <a:rPr lang="en-US" altLang="ko-KR" dirty="0"/>
              <a:t>, </a:t>
            </a:r>
            <a:r>
              <a:rPr lang="ko-KR" altLang="en-US" dirty="0" err="1"/>
              <a:t>아쉬운점으로</a:t>
            </a:r>
            <a:r>
              <a:rPr lang="ko-KR" altLang="en-US" dirty="0"/>
              <a:t> 프로젝트 수행 소통과 협업이 </a:t>
            </a:r>
            <a:r>
              <a:rPr lang="ko-KR" altLang="en-US" dirty="0" err="1"/>
              <a:t>부족했다를</a:t>
            </a:r>
            <a:r>
              <a:rPr lang="ko-KR" altLang="en-US" dirty="0"/>
              <a:t> 꼽았습니다</a:t>
            </a:r>
            <a:r>
              <a:rPr lang="en-US" altLang="ko-KR" dirty="0"/>
              <a:t>. </a:t>
            </a:r>
            <a:r>
              <a:rPr lang="ko-KR" altLang="en-US" dirty="0"/>
              <a:t>다음 목표로 구현된 웹 결과물에 대한 </a:t>
            </a:r>
            <a:r>
              <a:rPr lang="ko-KR" altLang="en-US" dirty="0" err="1"/>
              <a:t>반읗영</a:t>
            </a:r>
            <a:r>
              <a:rPr lang="ko-KR" altLang="en-US" dirty="0"/>
              <a:t> 디자인 보완</a:t>
            </a:r>
            <a:r>
              <a:rPr lang="en-US" altLang="ko-KR" dirty="0"/>
              <a:t>, </a:t>
            </a:r>
            <a:r>
              <a:rPr lang="ko-KR" altLang="en-US" dirty="0"/>
              <a:t>프론트 엔드 개발자로서 추가적인 디자인 학습을 하고 싶다고 </a:t>
            </a:r>
            <a:r>
              <a:rPr lang="ko-KR" altLang="en-US" dirty="0" err="1"/>
              <a:t>하엿씁니다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5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팀원인 권영인은 전체적인 </a:t>
            </a:r>
            <a:r>
              <a:rPr lang="en-US" altLang="ko-KR" dirty="0"/>
              <a:t>DB</a:t>
            </a:r>
            <a:r>
              <a:rPr lang="ko-KR" altLang="en-US" dirty="0"/>
              <a:t>설계를 담당하고 </a:t>
            </a:r>
            <a:r>
              <a:rPr lang="ko-KR" altLang="en-US" dirty="0" err="1"/>
              <a:t>백엔드</a:t>
            </a:r>
            <a:r>
              <a:rPr lang="ko-KR" altLang="en-US" dirty="0"/>
              <a:t> 개발을 하였습니다</a:t>
            </a:r>
            <a:r>
              <a:rPr lang="en-US" altLang="ko-KR" dirty="0"/>
              <a:t>. </a:t>
            </a:r>
            <a:r>
              <a:rPr lang="ko-KR" altLang="en-US" dirty="0" err="1"/>
              <a:t>배운점으로</a:t>
            </a:r>
            <a:r>
              <a:rPr lang="ko-KR" altLang="en-US" dirty="0"/>
              <a:t> </a:t>
            </a:r>
            <a:r>
              <a:rPr lang="en-US" altLang="ko-KR" dirty="0"/>
              <a:t>MYSQL DB</a:t>
            </a:r>
            <a:r>
              <a:rPr lang="ko-KR" altLang="en-US" dirty="0"/>
              <a:t>에 대한 이해 </a:t>
            </a:r>
            <a:r>
              <a:rPr lang="ko-KR" altLang="en-US" dirty="0" err="1"/>
              <a:t>및학습</a:t>
            </a:r>
            <a:r>
              <a:rPr lang="en-US" altLang="ko-KR" dirty="0"/>
              <a:t>, </a:t>
            </a:r>
            <a:r>
              <a:rPr lang="ko-KR" altLang="en-US" dirty="0"/>
              <a:t>서비스 아키텍처와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개발자로서의</a:t>
            </a:r>
            <a:r>
              <a:rPr lang="ko-KR" altLang="en-US" dirty="0"/>
              <a:t> 역할 이해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아쉬운점으로</a:t>
            </a:r>
            <a:r>
              <a:rPr lang="ko-KR" altLang="en-US" dirty="0"/>
              <a:t> 명확하지 않은 서비스 설계로 인한 일정 지연 및 효율성 저하를 꼽았습니다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목표로는 테스트 주도 개발방식의 적용과 코드 품질을 고려한 개발을 삼았습니다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78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팀원인 이은비는 전체적인 디자인을 담당했고 </a:t>
            </a:r>
            <a:r>
              <a:rPr lang="ko-KR" altLang="en-US" dirty="0" err="1"/>
              <a:t>백엔드</a:t>
            </a:r>
            <a:r>
              <a:rPr lang="ko-KR" altLang="en-US" dirty="0"/>
              <a:t> 개발을 </a:t>
            </a:r>
            <a:r>
              <a:rPr lang="ko-KR" altLang="en-US" dirty="0" err="1"/>
              <a:t>하엿습니다</a:t>
            </a:r>
            <a:r>
              <a:rPr lang="en-US" altLang="ko-KR" dirty="0"/>
              <a:t>. </a:t>
            </a:r>
            <a:r>
              <a:rPr lang="ko-KR" altLang="en-US" dirty="0" err="1"/>
              <a:t>배운점으로</a:t>
            </a:r>
            <a:r>
              <a:rPr lang="ko-KR" altLang="en-US" dirty="0"/>
              <a:t> </a:t>
            </a:r>
            <a:r>
              <a:rPr lang="ko-KR" altLang="en-US" dirty="0" err="1"/>
              <a:t>백엔드에</a:t>
            </a:r>
            <a:r>
              <a:rPr lang="ko-KR" altLang="en-US" dirty="0"/>
              <a:t> 처리되는 데이터의 흐름 및 프론트와의 연결방식에 대한 이해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ko-KR" altLang="en-US" dirty="0" err="1"/>
              <a:t>담당자들과의</a:t>
            </a:r>
            <a:r>
              <a:rPr lang="ko-KR" altLang="en-US" dirty="0"/>
              <a:t> 협업 및 의사소통 도구의 중요성</a:t>
            </a:r>
            <a:r>
              <a:rPr lang="en-US" altLang="ko-KR" dirty="0"/>
              <a:t>, </a:t>
            </a:r>
            <a:r>
              <a:rPr lang="ko-KR" altLang="en-US" dirty="0"/>
              <a:t>아쉬운 점으로는 다른 팀원들과 비슷하게 견고하지 못한 초기 설계로 인한 개발 효율성 저하를 꼽았습니다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목표로는 다양한 서비스 요구사항 충족을 위한 추가적인 학습을 삼았습니다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790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도움을 주신 김한솔 멘토님 그리고 다른 멘토님에게 감사하다는 말씀드리고 싶습니다</a:t>
            </a:r>
            <a:r>
              <a:rPr lang="en-US" altLang="ko-KR" dirty="0"/>
              <a:t>. </a:t>
            </a:r>
            <a:r>
              <a:rPr lang="ko-KR" altLang="en-US" dirty="0"/>
              <a:t>이상으로 </a:t>
            </a:r>
            <a:r>
              <a:rPr lang="en-US" altLang="ko-KR" dirty="0"/>
              <a:t>7</a:t>
            </a:r>
            <a:r>
              <a:rPr lang="ko-KR" altLang="en-US" dirty="0"/>
              <a:t>팀 다빈의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1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다빈 서비스를 기획한 이유는 요즘 많은 사람들이 느끼고 있는 도움의 필요입니다</a:t>
            </a:r>
            <a:r>
              <a:rPr lang="en-US" altLang="ko-KR" dirty="0"/>
              <a:t>. </a:t>
            </a:r>
            <a:r>
              <a:rPr lang="ko-KR" altLang="en-US" dirty="0"/>
              <a:t>많은 사람들이 </a:t>
            </a:r>
            <a:r>
              <a:rPr lang="en-US" altLang="ko-KR" dirty="0"/>
              <a:t>1</a:t>
            </a:r>
            <a:r>
              <a:rPr lang="ko-KR" altLang="en-US" dirty="0"/>
              <a:t>인가구로서 살아가는데</a:t>
            </a:r>
            <a:r>
              <a:rPr lang="en-US" altLang="ko-KR" dirty="0"/>
              <a:t>, </a:t>
            </a:r>
            <a:r>
              <a:rPr lang="ko-KR" altLang="en-US" dirty="0"/>
              <a:t>아플 때나 힘들 때</a:t>
            </a:r>
            <a:r>
              <a:rPr lang="en-US" altLang="ko-KR" dirty="0"/>
              <a:t>, </a:t>
            </a:r>
            <a:r>
              <a:rPr lang="ko-KR" altLang="en-US" dirty="0"/>
              <a:t>또는 애완견을 두고 여행을 가게 </a:t>
            </a:r>
            <a:r>
              <a:rPr lang="ko-KR" altLang="en-US" dirty="0" err="1"/>
              <a:t>된다거나</a:t>
            </a:r>
            <a:r>
              <a:rPr lang="ko-KR" altLang="en-US" dirty="0"/>
              <a:t> 필요한 물건이 없지만 사기는 애매할 때 주변 사람의 도움의 필요를 느끼곤 합니다</a:t>
            </a:r>
            <a:r>
              <a:rPr lang="en-US" altLang="ko-KR" dirty="0"/>
              <a:t>. </a:t>
            </a:r>
            <a:r>
              <a:rPr lang="ko-KR" altLang="en-US" dirty="0"/>
              <a:t>거기다 이웃과의 소통도 단절 된 요즘 주변의 친구들 제외하고는 도움을 찾기 어렵죠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36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우리가 생각한 것이 동네 이웃간 필요한 도움을 중개하는 플랫폼 서비스입니다</a:t>
            </a:r>
            <a:r>
              <a:rPr lang="en-US" altLang="ko-KR" dirty="0"/>
              <a:t>. </a:t>
            </a:r>
            <a:r>
              <a:rPr lang="ko-KR" altLang="en-US" dirty="0"/>
              <a:t>혼자서 할 수 없는 일을 도와줄 </a:t>
            </a:r>
            <a:r>
              <a:rPr lang="en-US" altLang="ko-KR" dirty="0"/>
              <a:t>‘</a:t>
            </a:r>
            <a:r>
              <a:rPr lang="ko-KR" altLang="en-US" dirty="0"/>
              <a:t>누군가</a:t>
            </a:r>
            <a:r>
              <a:rPr lang="en-US" altLang="ko-KR" dirty="0"/>
              <a:t>’</a:t>
            </a:r>
            <a:r>
              <a:rPr lang="ko-KR" altLang="en-US" dirty="0"/>
              <a:t>가 필요한 사람을 </a:t>
            </a:r>
            <a:r>
              <a:rPr lang="ko-KR" altLang="en-US" dirty="0" err="1"/>
              <a:t>다비니로</a:t>
            </a:r>
            <a:r>
              <a:rPr lang="ko-KR" altLang="en-US" dirty="0"/>
              <a:t> 정하고</a:t>
            </a:r>
            <a:r>
              <a:rPr lang="en-US" altLang="ko-KR" dirty="0"/>
              <a:t>,  ‘</a:t>
            </a:r>
            <a:r>
              <a:rPr lang="ko-KR" altLang="en-US" dirty="0" err="1"/>
              <a:t>누군가’가</a:t>
            </a:r>
            <a:r>
              <a:rPr lang="ko-KR" altLang="en-US" dirty="0"/>
              <a:t> 되어 수요자의 요청에 맞춰 도움을 주는 사람을 </a:t>
            </a:r>
            <a:r>
              <a:rPr lang="en-US" altLang="ko-KR" dirty="0"/>
              <a:t>;</a:t>
            </a:r>
            <a:r>
              <a:rPr lang="ko-KR" altLang="en-US" dirty="0" err="1"/>
              <a:t>다비너’로</a:t>
            </a:r>
            <a:r>
              <a:rPr lang="ko-KR" altLang="en-US" dirty="0"/>
              <a:t> 정하여 서비스를 기획했습니다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63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환경에 대해서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프론트엔드는</a:t>
            </a:r>
            <a:r>
              <a:rPr lang="ko-KR" altLang="en-US" dirty="0"/>
              <a:t> 요즘 가장 인기있는 </a:t>
            </a:r>
            <a:r>
              <a:rPr lang="ko-KR" altLang="en-US" dirty="0" err="1"/>
              <a:t>프론트엔드</a:t>
            </a:r>
            <a:r>
              <a:rPr lang="ko-KR" altLang="en-US" dirty="0"/>
              <a:t> 라이브러리인 </a:t>
            </a:r>
            <a:r>
              <a:rPr lang="ko-KR" altLang="en-US" dirty="0" err="1"/>
              <a:t>리액트를</a:t>
            </a:r>
            <a:r>
              <a:rPr lang="ko-KR" altLang="en-US" dirty="0"/>
              <a:t> 사용하고</a:t>
            </a:r>
            <a:r>
              <a:rPr lang="en-US" altLang="ko-KR" dirty="0"/>
              <a:t>, </a:t>
            </a:r>
            <a:r>
              <a:rPr lang="ko-KR" altLang="en-US" dirty="0"/>
              <a:t>상태관리를 용이 하게 하기 위해 </a:t>
            </a:r>
            <a:r>
              <a:rPr lang="ko-KR" altLang="en-US" dirty="0" err="1"/>
              <a:t>리덕스</a:t>
            </a:r>
            <a:r>
              <a:rPr lang="en-US" altLang="ko-KR" dirty="0"/>
              <a:t>, </a:t>
            </a:r>
            <a:r>
              <a:rPr lang="ko-KR" altLang="en-US" dirty="0"/>
              <a:t>비동기처리를 위해 </a:t>
            </a:r>
            <a:r>
              <a:rPr lang="ko-KR" altLang="en-US" dirty="0" err="1"/>
              <a:t>리덕스사가</a:t>
            </a:r>
            <a:r>
              <a:rPr lang="en-US" altLang="ko-KR" dirty="0"/>
              <a:t>, SSR</a:t>
            </a:r>
            <a:r>
              <a:rPr lang="ko-KR" altLang="en-US" dirty="0"/>
              <a:t>를 위해 </a:t>
            </a:r>
            <a:r>
              <a:rPr lang="en-US" altLang="ko-KR" dirty="0"/>
              <a:t>Next.js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백엔드로는</a:t>
            </a:r>
            <a:r>
              <a:rPr lang="ko-KR" altLang="en-US" dirty="0"/>
              <a:t> 많은 설정을 줄이기 위해 요즘 많이 쓰이는 </a:t>
            </a:r>
            <a:r>
              <a:rPr lang="ko-KR" altLang="en-US" dirty="0" err="1"/>
              <a:t>스프링부트와</a:t>
            </a:r>
            <a:r>
              <a:rPr lang="en-US" altLang="ko-KR" dirty="0"/>
              <a:t>, </a:t>
            </a:r>
            <a:r>
              <a:rPr lang="ko-KR" altLang="en-US" dirty="0"/>
              <a:t>무료 </a:t>
            </a:r>
            <a:r>
              <a:rPr lang="en-US" altLang="ko-KR" dirty="0"/>
              <a:t>DB</a:t>
            </a:r>
            <a:r>
              <a:rPr lang="ko-KR" altLang="en-US" dirty="0"/>
              <a:t>중에 가장 대중적인 </a:t>
            </a:r>
            <a:r>
              <a:rPr lang="en-US" altLang="ko-KR" dirty="0"/>
              <a:t>MySQL</a:t>
            </a:r>
            <a:r>
              <a:rPr lang="ko-KR" altLang="en-US" dirty="0"/>
              <a:t>을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배포 환경으로는 </a:t>
            </a:r>
            <a:r>
              <a:rPr lang="ko-KR" altLang="en-US" dirty="0" err="1"/>
              <a:t>백엔드</a:t>
            </a:r>
            <a:r>
              <a:rPr lang="ko-KR" altLang="en-US" dirty="0"/>
              <a:t> 서버로 아마존 </a:t>
            </a:r>
            <a:r>
              <a:rPr lang="en-US" altLang="ko-KR" dirty="0"/>
              <a:t>EC2</a:t>
            </a:r>
            <a:r>
              <a:rPr lang="ko-KR" altLang="en-US" dirty="0"/>
              <a:t>에 </a:t>
            </a:r>
            <a:r>
              <a:rPr lang="ko-KR" altLang="en-US" dirty="0" err="1"/>
              <a:t>레드햇</a:t>
            </a:r>
            <a:r>
              <a:rPr lang="ko-KR" altLang="en-US" dirty="0"/>
              <a:t> 엔터프라이즈 리눅스를 사용하였고</a:t>
            </a:r>
            <a:r>
              <a:rPr lang="en-US" altLang="ko-KR" dirty="0"/>
              <a:t>, </a:t>
            </a:r>
            <a:r>
              <a:rPr lang="ko-KR" altLang="en-US" dirty="0"/>
              <a:t>이미지 저장소로 </a:t>
            </a:r>
            <a:r>
              <a:rPr lang="en-US" altLang="ko-KR" dirty="0"/>
              <a:t>S3, </a:t>
            </a:r>
            <a:r>
              <a:rPr lang="ko-KR" altLang="en-US" dirty="0"/>
              <a:t>도메인 서비스를 위해 </a:t>
            </a:r>
            <a:r>
              <a:rPr lang="en-US" altLang="ko-KR" dirty="0"/>
              <a:t>Route53 </a:t>
            </a:r>
            <a:r>
              <a:rPr lang="ko-KR" altLang="en-US" dirty="0"/>
              <a:t>를 사용하였고 프론트 배포로는 </a:t>
            </a:r>
            <a:r>
              <a:rPr lang="en-US" altLang="ko-KR" dirty="0"/>
              <a:t>Next.js</a:t>
            </a:r>
            <a:r>
              <a:rPr lang="ko-KR" altLang="en-US" dirty="0"/>
              <a:t> 를 만든 회사인 </a:t>
            </a:r>
            <a:r>
              <a:rPr lang="en-US" altLang="ko-KR" dirty="0" err="1"/>
              <a:t>zeit</a:t>
            </a:r>
            <a:r>
              <a:rPr lang="ko-KR" altLang="en-US" dirty="0"/>
              <a:t>에서 제공하는 </a:t>
            </a:r>
            <a:r>
              <a:rPr lang="en-US" altLang="ko-KR" dirty="0" err="1"/>
              <a:t>zeit</a:t>
            </a:r>
            <a:r>
              <a:rPr lang="en-US" altLang="ko-KR" dirty="0"/>
              <a:t> now</a:t>
            </a:r>
            <a:r>
              <a:rPr lang="ko-KR" altLang="en-US" dirty="0"/>
              <a:t>를 사용하여 배포하였습니다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8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구현결과를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메인화면에서는</a:t>
            </a:r>
            <a:r>
              <a:rPr lang="ko-KR" altLang="en-US" dirty="0"/>
              <a:t> 서비스를 소개하는 이미지 슬라이더가 있고 밑에는 사용자에 따라 전체 또는 주변의 도움</a:t>
            </a:r>
            <a:r>
              <a:rPr lang="en-US" altLang="ko-KR" dirty="0"/>
              <a:t>, </a:t>
            </a:r>
            <a:r>
              <a:rPr lang="ko-KR" altLang="en-US" dirty="0" err="1"/>
              <a:t>다비너를</a:t>
            </a:r>
            <a:r>
              <a:rPr lang="ko-KR" altLang="en-US" dirty="0"/>
              <a:t> 소개하는 </a:t>
            </a:r>
            <a:r>
              <a:rPr lang="ko-KR" altLang="en-US" dirty="0" err="1"/>
              <a:t>섹션으로</a:t>
            </a:r>
            <a:r>
              <a:rPr lang="ko-KR" altLang="en-US" dirty="0"/>
              <a:t>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62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화면입니다</a:t>
            </a:r>
            <a:r>
              <a:rPr lang="en-US" altLang="ko-KR" dirty="0"/>
              <a:t>. </a:t>
            </a:r>
            <a:r>
              <a:rPr lang="ko-KR" altLang="en-US" dirty="0" err="1"/>
              <a:t>모달형식으로</a:t>
            </a:r>
            <a:r>
              <a:rPr lang="ko-KR" altLang="en-US" dirty="0"/>
              <a:t> 나오게 되어있고 회원가입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ko-KR" altLang="en-US" dirty="0" err="1"/>
              <a:t>찾기등으로</a:t>
            </a:r>
            <a:r>
              <a:rPr lang="ko-KR" altLang="en-US" dirty="0"/>
              <a:t>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22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메뉴 아이템들을 누르면 각각의 카테고리로 도움을 조회할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조건들을 선택해 검색할 수 있게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95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다비니들은</a:t>
            </a:r>
            <a:r>
              <a:rPr lang="ko-KR" altLang="en-US" dirty="0"/>
              <a:t> 도움을 작성하여 도움을 요청 할 수 있고 적은 글은 클릭해서 상세 정보를 조회할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FDE58-3F6B-4201-9C7E-03332E0FB5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4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FA3CF6-92BF-423C-95FB-B50812D3A397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452167A-AE59-42DA-8365-9D5E83661FC5}"/>
              </a:ext>
            </a:extLst>
          </p:cNvPr>
          <p:cNvCxnSpPr/>
          <p:nvPr userDrawn="1"/>
        </p:nvCxnSpPr>
        <p:spPr>
          <a:xfrm flipH="1">
            <a:off x="0" y="0"/>
            <a:ext cx="12192000" cy="6858000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B343E8-FA71-49B7-AE1C-9E1A825B5473}"/>
              </a:ext>
            </a:extLst>
          </p:cNvPr>
          <p:cNvCxnSpPr/>
          <p:nvPr userDrawn="1"/>
        </p:nvCxnSpPr>
        <p:spPr>
          <a:xfrm flipH="1">
            <a:off x="0" y="4781550"/>
            <a:ext cx="12192000" cy="2076450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F95EB5-AF0A-40F1-B553-8FBFCAB9FC1B}"/>
              </a:ext>
            </a:extLst>
          </p:cNvPr>
          <p:cNvCxnSpPr/>
          <p:nvPr userDrawn="1"/>
        </p:nvCxnSpPr>
        <p:spPr>
          <a:xfrm flipH="1">
            <a:off x="0" y="0"/>
            <a:ext cx="3562350" cy="6858000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851FDB-C237-4B6B-B810-3C8CDFC83C84}"/>
              </a:ext>
            </a:extLst>
          </p:cNvPr>
          <p:cNvSpPr txBox="1"/>
          <p:nvPr userDrawn="1"/>
        </p:nvSpPr>
        <p:spPr>
          <a:xfrm>
            <a:off x="9938629" y="136525"/>
            <a:ext cx="2272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0" dirty="0">
                <a:ln>
                  <a:solidFill>
                    <a:srgbClr val="666666">
                      <a:alpha val="2000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</a:rPr>
              <a:t>D&amp;D 2nd Project 7-team</a:t>
            </a:r>
            <a:endParaRPr lang="ko-KR" altLang="en-US" sz="1400" i="0" dirty="0">
              <a:ln>
                <a:solidFill>
                  <a:srgbClr val="666666">
                    <a:alpha val="20000"/>
                  </a:srgb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7664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6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113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85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88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87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33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8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851031" y="6458588"/>
            <a:ext cx="493388" cy="365125"/>
          </a:xfrm>
        </p:spPr>
        <p:txBody>
          <a:bodyPr/>
          <a:lstStyle>
            <a:lvl1pPr algn="ctr">
              <a:defRPr lang="ko-KR" altLang="en-US" sz="1400" kern="120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39B9C72-21D5-4AB9-87FA-CC4C72A0D342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FA3CF6-92BF-423C-95FB-B50812D3A397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32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FA3CF6-92BF-423C-95FB-B50812D3A397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C4D854-3900-4EA8-A060-1E5C6EC4618A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828AE0-8F3B-4D75-9E25-4EB05355F7A5}"/>
              </a:ext>
            </a:extLst>
          </p:cNvPr>
          <p:cNvGrpSpPr/>
          <p:nvPr userDrawn="1"/>
        </p:nvGrpSpPr>
        <p:grpSpPr>
          <a:xfrm>
            <a:off x="59043" y="161572"/>
            <a:ext cx="2921025" cy="516608"/>
            <a:chOff x="75519" y="199672"/>
            <a:chExt cx="2921025" cy="516608"/>
          </a:xfrm>
        </p:grpSpPr>
        <p:sp>
          <p:nvSpPr>
            <p:cNvPr id="10" name="모서리가 둥근 직사각형 20">
              <a:extLst>
                <a:ext uri="{FF2B5EF4-FFF2-40B4-BE49-F238E27FC236}">
                  <a16:creationId xmlns:a16="http://schemas.microsoft.com/office/drawing/2014/main" id="{8AE1A259-3F3D-4E9A-A10C-ED677B2AB7D5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F15A2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22">
              <a:extLst>
                <a:ext uri="{FF2B5EF4-FFF2-40B4-BE49-F238E27FC236}">
                  <a16:creationId xmlns:a16="http://schemas.microsoft.com/office/drawing/2014/main" id="{C22B8088-070A-4590-8C18-5FF875972347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CAD44D-BECE-4F1C-8FA6-EA1F145BC622}"/>
                </a:ext>
              </a:extLst>
            </p:cNvPr>
            <p:cNvSpPr txBox="1"/>
            <p:nvPr/>
          </p:nvSpPr>
          <p:spPr>
            <a:xfrm>
              <a:off x="689469" y="227144"/>
              <a:ext cx="2132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prstClr val="white"/>
                  </a:solidFill>
                </a:rPr>
                <a:t>프로젝트 개요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F426C3-88AA-4485-A404-FBA5C50556E1}"/>
              </a:ext>
            </a:extLst>
          </p:cNvPr>
          <p:cNvGrpSpPr/>
          <p:nvPr userDrawn="1"/>
        </p:nvGrpSpPr>
        <p:grpSpPr>
          <a:xfrm>
            <a:off x="3110135" y="161572"/>
            <a:ext cx="2958304" cy="516608"/>
            <a:chOff x="75519" y="199672"/>
            <a:chExt cx="2958304" cy="516608"/>
          </a:xfrm>
          <a:solidFill>
            <a:srgbClr val="D9D9D9"/>
          </a:solidFill>
        </p:grpSpPr>
        <p:sp>
          <p:nvSpPr>
            <p:cNvPr id="14" name="모서리가 둥근 직사각형 20">
              <a:extLst>
                <a:ext uri="{FF2B5EF4-FFF2-40B4-BE49-F238E27FC236}">
                  <a16:creationId xmlns:a16="http://schemas.microsoft.com/office/drawing/2014/main" id="{6B0A58D2-462B-44AF-AE4A-656FA13D07FF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22">
              <a:extLst>
                <a:ext uri="{FF2B5EF4-FFF2-40B4-BE49-F238E27FC236}">
                  <a16:creationId xmlns:a16="http://schemas.microsoft.com/office/drawing/2014/main" id="{3E21F6AC-B277-43E0-ACBE-C87F853A601F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BB667-57A0-467E-9AFE-6D4AC87D66CB}"/>
                </a:ext>
              </a:extLst>
            </p:cNvPr>
            <p:cNvSpPr txBox="1"/>
            <p:nvPr/>
          </p:nvSpPr>
          <p:spPr>
            <a:xfrm>
              <a:off x="333823" y="227144"/>
              <a:ext cx="27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구현결과 확인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4C0DB7-DBA1-411C-9F21-2E556EB8307C}"/>
              </a:ext>
            </a:extLst>
          </p:cNvPr>
          <p:cNvGrpSpPr/>
          <p:nvPr userDrawn="1"/>
        </p:nvGrpSpPr>
        <p:grpSpPr>
          <a:xfrm>
            <a:off x="6161227" y="161572"/>
            <a:ext cx="2921025" cy="516608"/>
            <a:chOff x="75519" y="199672"/>
            <a:chExt cx="2921025" cy="516608"/>
          </a:xfrm>
        </p:grpSpPr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74610FD4-6BFE-4FD8-98C8-AA84D6CE421B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22">
              <a:extLst>
                <a:ext uri="{FF2B5EF4-FFF2-40B4-BE49-F238E27FC236}">
                  <a16:creationId xmlns:a16="http://schemas.microsoft.com/office/drawing/2014/main" id="{D06FAAD6-0E04-41B4-A2DD-FD8033DC5D78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DA0D52-34B0-464C-BD18-77D6B42E6A66}"/>
                </a:ext>
              </a:extLst>
            </p:cNvPr>
            <p:cNvSpPr txBox="1"/>
            <p:nvPr/>
          </p:nvSpPr>
          <p:spPr>
            <a:xfrm>
              <a:off x="1010458" y="227144"/>
              <a:ext cx="1412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진행상황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E1BD60-9A95-4287-95AD-62E45E7D5E30}"/>
              </a:ext>
            </a:extLst>
          </p:cNvPr>
          <p:cNvGrpSpPr/>
          <p:nvPr userDrawn="1"/>
        </p:nvGrpSpPr>
        <p:grpSpPr>
          <a:xfrm>
            <a:off x="9212319" y="161572"/>
            <a:ext cx="2921025" cy="516608"/>
            <a:chOff x="75519" y="199672"/>
            <a:chExt cx="2921025" cy="516608"/>
          </a:xfrm>
        </p:grpSpPr>
        <p:sp>
          <p:nvSpPr>
            <p:cNvPr id="22" name="모서리가 둥근 직사각형 20">
              <a:extLst>
                <a:ext uri="{FF2B5EF4-FFF2-40B4-BE49-F238E27FC236}">
                  <a16:creationId xmlns:a16="http://schemas.microsoft.com/office/drawing/2014/main" id="{C5791696-3357-46D7-B279-CCD42A2E863D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77C5A5B2-29EC-4735-9BDA-3560B48838D8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1F6876-F14A-48F5-BF63-7C5915A5ABCD}"/>
                </a:ext>
              </a:extLst>
            </p:cNvPr>
            <p:cNvSpPr txBox="1"/>
            <p:nvPr/>
          </p:nvSpPr>
          <p:spPr>
            <a:xfrm>
              <a:off x="995446" y="227144"/>
              <a:ext cx="140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인터뷰</a:t>
              </a:r>
            </a:p>
          </p:txBody>
        </p:sp>
      </p:grpSp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id="{11A8A46A-F4B3-4441-8170-AC524D87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031" y="6458588"/>
            <a:ext cx="493388" cy="365125"/>
          </a:xfrm>
        </p:spPr>
        <p:txBody>
          <a:bodyPr/>
          <a:lstStyle>
            <a:lvl1pPr algn="ctr">
              <a:defRPr lang="ko-KR" altLang="en-US" sz="1400" kern="120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39B9C72-21D5-4AB9-87FA-CC4C72A0D342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78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FA3CF6-92BF-423C-95FB-B50812D3A397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C4D854-3900-4EA8-A060-1E5C6EC4618A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5">
            <a:extLst>
              <a:ext uri="{FF2B5EF4-FFF2-40B4-BE49-F238E27FC236}">
                <a16:creationId xmlns:a16="http://schemas.microsoft.com/office/drawing/2014/main" id="{00BA62A8-1408-4048-90EF-BCABF60E811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5851031" y="6458588"/>
            <a:ext cx="493388" cy="365125"/>
          </a:xfrm>
        </p:spPr>
        <p:txBody>
          <a:bodyPr/>
          <a:lstStyle>
            <a:lvl1pPr algn="ctr">
              <a:defRPr lang="ko-KR" altLang="en-US" sz="1400" kern="120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39B9C72-21D5-4AB9-87FA-CC4C72A0D342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FA3CF6-92BF-423C-95FB-B50812D3A397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C4D854-3900-4EA8-A060-1E5C6EC4618A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828AE0-8F3B-4D75-9E25-4EB05355F7A5}"/>
              </a:ext>
            </a:extLst>
          </p:cNvPr>
          <p:cNvGrpSpPr/>
          <p:nvPr userDrawn="1"/>
        </p:nvGrpSpPr>
        <p:grpSpPr>
          <a:xfrm>
            <a:off x="59043" y="161572"/>
            <a:ext cx="2921025" cy="516608"/>
            <a:chOff x="75519" y="199672"/>
            <a:chExt cx="2921025" cy="516608"/>
          </a:xfrm>
        </p:grpSpPr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AE1A259-3F3D-4E9A-A10C-ED677B2AB7D5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28" name="모서리가 둥근 직사각형 22">
              <a:extLst>
                <a:ext uri="{FF2B5EF4-FFF2-40B4-BE49-F238E27FC236}">
                  <a16:creationId xmlns:a16="http://schemas.microsoft.com/office/drawing/2014/main" id="{C22B8088-070A-4590-8C18-5FF875972347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F426C3-88AA-4485-A404-FBA5C50556E1}"/>
              </a:ext>
            </a:extLst>
          </p:cNvPr>
          <p:cNvGrpSpPr/>
          <p:nvPr userDrawn="1"/>
        </p:nvGrpSpPr>
        <p:grpSpPr>
          <a:xfrm>
            <a:off x="3110135" y="161572"/>
            <a:ext cx="2921025" cy="516608"/>
            <a:chOff x="75519" y="199672"/>
            <a:chExt cx="2921025" cy="516608"/>
          </a:xfrm>
          <a:solidFill>
            <a:srgbClr val="D9D9D9"/>
          </a:solidFill>
        </p:grpSpPr>
        <p:sp>
          <p:nvSpPr>
            <p:cNvPr id="43" name="모서리가 둥근 직사각형 20">
              <a:extLst>
                <a:ext uri="{FF2B5EF4-FFF2-40B4-BE49-F238E27FC236}">
                  <a16:creationId xmlns:a16="http://schemas.microsoft.com/office/drawing/2014/main" id="{6B0A58D2-462B-44AF-AE4A-656FA13D07FF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F15A2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44" name="모서리가 둥근 직사각형 22">
              <a:extLst>
                <a:ext uri="{FF2B5EF4-FFF2-40B4-BE49-F238E27FC236}">
                  <a16:creationId xmlns:a16="http://schemas.microsoft.com/office/drawing/2014/main" id="{3E21F6AC-B277-43E0-ACBE-C87F853A601F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03BB667-57A0-467E-9AFE-6D4AC87D66CB}"/>
                </a:ext>
              </a:extLst>
            </p:cNvPr>
            <p:cNvSpPr txBox="1"/>
            <p:nvPr/>
          </p:nvSpPr>
          <p:spPr>
            <a:xfrm>
              <a:off x="512671" y="227144"/>
              <a:ext cx="2389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</a:rPr>
                <a:t>구현결과 확인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84C0DB7-DBA1-411C-9F21-2E556EB8307C}"/>
              </a:ext>
            </a:extLst>
          </p:cNvPr>
          <p:cNvGrpSpPr/>
          <p:nvPr userDrawn="1"/>
        </p:nvGrpSpPr>
        <p:grpSpPr>
          <a:xfrm>
            <a:off x="6161227" y="161572"/>
            <a:ext cx="2921025" cy="516608"/>
            <a:chOff x="75519" y="199672"/>
            <a:chExt cx="2921025" cy="516608"/>
          </a:xfrm>
        </p:grpSpPr>
        <p:sp>
          <p:nvSpPr>
            <p:cNvPr id="47" name="모서리가 둥근 직사각형 20">
              <a:extLst>
                <a:ext uri="{FF2B5EF4-FFF2-40B4-BE49-F238E27FC236}">
                  <a16:creationId xmlns:a16="http://schemas.microsoft.com/office/drawing/2014/main" id="{74610FD4-6BFE-4FD8-98C8-AA84D6CE421B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22">
              <a:extLst>
                <a:ext uri="{FF2B5EF4-FFF2-40B4-BE49-F238E27FC236}">
                  <a16:creationId xmlns:a16="http://schemas.microsoft.com/office/drawing/2014/main" id="{D06FAAD6-0E04-41B4-A2DD-FD8033DC5D78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DA0D52-34B0-464C-BD18-77D6B42E6A66}"/>
                </a:ext>
              </a:extLst>
            </p:cNvPr>
            <p:cNvSpPr txBox="1"/>
            <p:nvPr/>
          </p:nvSpPr>
          <p:spPr>
            <a:xfrm>
              <a:off x="1010458" y="227144"/>
              <a:ext cx="1412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진행상황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AE1BD60-9A95-4287-95AD-62E45E7D5E30}"/>
              </a:ext>
            </a:extLst>
          </p:cNvPr>
          <p:cNvGrpSpPr/>
          <p:nvPr userDrawn="1"/>
        </p:nvGrpSpPr>
        <p:grpSpPr>
          <a:xfrm>
            <a:off x="9212319" y="161572"/>
            <a:ext cx="2921025" cy="516608"/>
            <a:chOff x="75519" y="199672"/>
            <a:chExt cx="2921025" cy="516608"/>
          </a:xfrm>
        </p:grpSpPr>
        <p:sp>
          <p:nvSpPr>
            <p:cNvPr id="51" name="모서리가 둥근 직사각형 20">
              <a:extLst>
                <a:ext uri="{FF2B5EF4-FFF2-40B4-BE49-F238E27FC236}">
                  <a16:creationId xmlns:a16="http://schemas.microsoft.com/office/drawing/2014/main" id="{C5791696-3357-46D7-B279-CCD42A2E863D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77C5A5B2-29EC-4735-9BDA-3560B48838D8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1F6876-F14A-48F5-BF63-7C5915A5ABCD}"/>
                </a:ext>
              </a:extLst>
            </p:cNvPr>
            <p:cNvSpPr txBox="1"/>
            <p:nvPr/>
          </p:nvSpPr>
          <p:spPr>
            <a:xfrm>
              <a:off x="995446" y="227144"/>
              <a:ext cx="140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인터뷰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E280C2-ADF2-4098-8A57-F6CC7A87B05F}"/>
              </a:ext>
            </a:extLst>
          </p:cNvPr>
          <p:cNvSpPr txBox="1"/>
          <p:nvPr userDrawn="1"/>
        </p:nvSpPr>
        <p:spPr>
          <a:xfrm>
            <a:off x="672993" y="189044"/>
            <a:ext cx="213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99588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FA3CF6-92BF-423C-95FB-B50812D3A397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C4D854-3900-4EA8-A060-1E5C6EC4618A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슬라이드 번호 개체 틀 5">
            <a:extLst>
              <a:ext uri="{FF2B5EF4-FFF2-40B4-BE49-F238E27FC236}">
                <a16:creationId xmlns:a16="http://schemas.microsoft.com/office/drawing/2014/main" id="{344B8059-B3AD-48CE-883A-67593DEB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031" y="6458588"/>
            <a:ext cx="493388" cy="365125"/>
          </a:xfrm>
        </p:spPr>
        <p:txBody>
          <a:bodyPr/>
          <a:lstStyle>
            <a:lvl1pPr algn="ctr">
              <a:defRPr lang="ko-KR" altLang="en-US" sz="1400" kern="120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39B9C72-21D5-4AB9-87FA-CC4C72A0D342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FA3CF6-92BF-423C-95FB-B50812D3A397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C4D854-3900-4EA8-A060-1E5C6EC4618A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4828AE0-8F3B-4D75-9E25-4EB05355F7A5}"/>
              </a:ext>
            </a:extLst>
          </p:cNvPr>
          <p:cNvGrpSpPr/>
          <p:nvPr userDrawn="1"/>
        </p:nvGrpSpPr>
        <p:grpSpPr>
          <a:xfrm>
            <a:off x="59043" y="161572"/>
            <a:ext cx="2921025" cy="516608"/>
            <a:chOff x="75519" y="199672"/>
            <a:chExt cx="2921025" cy="516608"/>
          </a:xfrm>
        </p:grpSpPr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8AE1A259-3F3D-4E9A-A10C-ED677B2AB7D5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27" name="모서리가 둥근 직사각형 22">
              <a:extLst>
                <a:ext uri="{FF2B5EF4-FFF2-40B4-BE49-F238E27FC236}">
                  <a16:creationId xmlns:a16="http://schemas.microsoft.com/office/drawing/2014/main" id="{C22B8088-070A-4590-8C18-5FF875972347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CF426C3-88AA-4485-A404-FBA5C50556E1}"/>
              </a:ext>
            </a:extLst>
          </p:cNvPr>
          <p:cNvGrpSpPr/>
          <p:nvPr userDrawn="1"/>
        </p:nvGrpSpPr>
        <p:grpSpPr>
          <a:xfrm>
            <a:off x="3110135" y="161572"/>
            <a:ext cx="2958304" cy="516608"/>
            <a:chOff x="75519" y="199672"/>
            <a:chExt cx="2958304" cy="516608"/>
          </a:xfrm>
          <a:solidFill>
            <a:srgbClr val="D9D9D9"/>
          </a:solidFill>
        </p:grpSpPr>
        <p:sp>
          <p:nvSpPr>
            <p:cNvPr id="30" name="모서리가 둥근 직사각형 20">
              <a:extLst>
                <a:ext uri="{FF2B5EF4-FFF2-40B4-BE49-F238E27FC236}">
                  <a16:creationId xmlns:a16="http://schemas.microsoft.com/office/drawing/2014/main" id="{6B0A58D2-462B-44AF-AE4A-656FA13D07FF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22">
              <a:extLst>
                <a:ext uri="{FF2B5EF4-FFF2-40B4-BE49-F238E27FC236}">
                  <a16:creationId xmlns:a16="http://schemas.microsoft.com/office/drawing/2014/main" id="{3E21F6AC-B277-43E0-ACBE-C87F853A601F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3BB667-57A0-467E-9AFE-6D4AC87D66CB}"/>
                </a:ext>
              </a:extLst>
            </p:cNvPr>
            <p:cNvSpPr txBox="1"/>
            <p:nvPr/>
          </p:nvSpPr>
          <p:spPr>
            <a:xfrm>
              <a:off x="333823" y="227144"/>
              <a:ext cx="27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구현결과 확인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84C0DB7-DBA1-411C-9F21-2E556EB8307C}"/>
              </a:ext>
            </a:extLst>
          </p:cNvPr>
          <p:cNvGrpSpPr/>
          <p:nvPr userDrawn="1"/>
        </p:nvGrpSpPr>
        <p:grpSpPr>
          <a:xfrm>
            <a:off x="6161227" y="161572"/>
            <a:ext cx="2921025" cy="516608"/>
            <a:chOff x="75519" y="199672"/>
            <a:chExt cx="2921025" cy="516608"/>
          </a:xfrm>
        </p:grpSpPr>
        <p:sp>
          <p:nvSpPr>
            <p:cNvPr id="34" name="모서리가 둥근 직사각형 20">
              <a:extLst>
                <a:ext uri="{FF2B5EF4-FFF2-40B4-BE49-F238E27FC236}">
                  <a16:creationId xmlns:a16="http://schemas.microsoft.com/office/drawing/2014/main" id="{74610FD4-6BFE-4FD8-98C8-AA84D6CE421B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F15A2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22">
              <a:extLst>
                <a:ext uri="{FF2B5EF4-FFF2-40B4-BE49-F238E27FC236}">
                  <a16:creationId xmlns:a16="http://schemas.microsoft.com/office/drawing/2014/main" id="{D06FAAD6-0E04-41B4-A2DD-FD8033DC5D78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DA0D52-34B0-464C-BD18-77D6B42E6A66}"/>
                </a:ext>
              </a:extLst>
            </p:cNvPr>
            <p:cNvSpPr txBox="1"/>
            <p:nvPr/>
          </p:nvSpPr>
          <p:spPr>
            <a:xfrm>
              <a:off x="1010458" y="227144"/>
              <a:ext cx="1412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</a:rPr>
                <a:t>진행상황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AE1BD60-9A95-4287-95AD-62E45E7D5E30}"/>
              </a:ext>
            </a:extLst>
          </p:cNvPr>
          <p:cNvGrpSpPr/>
          <p:nvPr userDrawn="1"/>
        </p:nvGrpSpPr>
        <p:grpSpPr>
          <a:xfrm>
            <a:off x="9212319" y="161572"/>
            <a:ext cx="2921025" cy="516608"/>
            <a:chOff x="75519" y="199672"/>
            <a:chExt cx="2921025" cy="516608"/>
          </a:xfrm>
        </p:grpSpPr>
        <p:sp>
          <p:nvSpPr>
            <p:cNvPr id="38" name="모서리가 둥근 직사각형 20">
              <a:extLst>
                <a:ext uri="{FF2B5EF4-FFF2-40B4-BE49-F238E27FC236}">
                  <a16:creationId xmlns:a16="http://schemas.microsoft.com/office/drawing/2014/main" id="{C5791696-3357-46D7-B279-CCD42A2E863D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77C5A5B2-29EC-4735-9BDA-3560B48838D8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1F6876-F14A-48F5-BF63-7C5915A5ABCD}"/>
                </a:ext>
              </a:extLst>
            </p:cNvPr>
            <p:cNvSpPr txBox="1"/>
            <p:nvPr/>
          </p:nvSpPr>
          <p:spPr>
            <a:xfrm>
              <a:off x="995446" y="227144"/>
              <a:ext cx="140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인터뷰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58F01E5-8879-4164-A9F9-75C033BB03FA}"/>
              </a:ext>
            </a:extLst>
          </p:cNvPr>
          <p:cNvSpPr txBox="1"/>
          <p:nvPr userDrawn="1"/>
        </p:nvSpPr>
        <p:spPr>
          <a:xfrm>
            <a:off x="672993" y="189044"/>
            <a:ext cx="213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1451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FA3CF6-92BF-423C-95FB-B50812D3A397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C4D854-3900-4EA8-A060-1E5C6EC4618A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슬라이드 번호 개체 틀 5">
            <a:extLst>
              <a:ext uri="{FF2B5EF4-FFF2-40B4-BE49-F238E27FC236}">
                <a16:creationId xmlns:a16="http://schemas.microsoft.com/office/drawing/2014/main" id="{1EC7EF3A-F513-427C-B62C-FE0ED26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031" y="6458588"/>
            <a:ext cx="493388" cy="365125"/>
          </a:xfrm>
        </p:spPr>
        <p:txBody>
          <a:bodyPr/>
          <a:lstStyle>
            <a:lvl1pPr algn="ctr">
              <a:defRPr lang="ko-KR" altLang="en-US" sz="1400" kern="120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39B9C72-21D5-4AB9-87FA-CC4C72A0D342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FA3CF6-92BF-423C-95FB-B50812D3A397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C4D854-3900-4EA8-A060-1E5C6EC4618A}"/>
              </a:ext>
            </a:extLst>
          </p:cNvPr>
          <p:cNvSpPr/>
          <p:nvPr userDrawn="1"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828AE0-8F3B-4D75-9E25-4EB05355F7A5}"/>
              </a:ext>
            </a:extLst>
          </p:cNvPr>
          <p:cNvGrpSpPr/>
          <p:nvPr userDrawn="1"/>
        </p:nvGrpSpPr>
        <p:grpSpPr>
          <a:xfrm>
            <a:off x="59043" y="161572"/>
            <a:ext cx="2921025" cy="516608"/>
            <a:chOff x="75519" y="199672"/>
            <a:chExt cx="2921025" cy="516608"/>
          </a:xfrm>
        </p:grpSpPr>
        <p:sp>
          <p:nvSpPr>
            <p:cNvPr id="32" name="모서리가 둥근 직사각형 20">
              <a:extLst>
                <a:ext uri="{FF2B5EF4-FFF2-40B4-BE49-F238E27FC236}">
                  <a16:creationId xmlns:a16="http://schemas.microsoft.com/office/drawing/2014/main" id="{8AE1A259-3F3D-4E9A-A10C-ED677B2AB7D5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모서리가 둥근 직사각형 22">
              <a:extLst>
                <a:ext uri="{FF2B5EF4-FFF2-40B4-BE49-F238E27FC236}">
                  <a16:creationId xmlns:a16="http://schemas.microsoft.com/office/drawing/2014/main" id="{C22B8088-070A-4590-8C18-5FF875972347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CF426C3-88AA-4485-A404-FBA5C50556E1}"/>
              </a:ext>
            </a:extLst>
          </p:cNvPr>
          <p:cNvGrpSpPr/>
          <p:nvPr userDrawn="1"/>
        </p:nvGrpSpPr>
        <p:grpSpPr>
          <a:xfrm>
            <a:off x="3110135" y="161572"/>
            <a:ext cx="2958304" cy="516608"/>
            <a:chOff x="75519" y="199672"/>
            <a:chExt cx="2958304" cy="516608"/>
          </a:xfrm>
          <a:solidFill>
            <a:srgbClr val="D9D9D9"/>
          </a:solidFill>
        </p:grpSpPr>
        <p:sp>
          <p:nvSpPr>
            <p:cNvPr id="45" name="모서리가 둥근 직사각형 20">
              <a:extLst>
                <a:ext uri="{FF2B5EF4-FFF2-40B4-BE49-F238E27FC236}">
                  <a16:creationId xmlns:a16="http://schemas.microsoft.com/office/drawing/2014/main" id="{6B0A58D2-462B-44AF-AE4A-656FA13D07FF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22">
              <a:extLst>
                <a:ext uri="{FF2B5EF4-FFF2-40B4-BE49-F238E27FC236}">
                  <a16:creationId xmlns:a16="http://schemas.microsoft.com/office/drawing/2014/main" id="{3E21F6AC-B277-43E0-ACBE-C87F853A601F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3BB667-57A0-467E-9AFE-6D4AC87D66CB}"/>
                </a:ext>
              </a:extLst>
            </p:cNvPr>
            <p:cNvSpPr txBox="1"/>
            <p:nvPr/>
          </p:nvSpPr>
          <p:spPr>
            <a:xfrm>
              <a:off x="333823" y="227144"/>
              <a:ext cx="270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구현결과 확인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4C0DB7-DBA1-411C-9F21-2E556EB8307C}"/>
              </a:ext>
            </a:extLst>
          </p:cNvPr>
          <p:cNvGrpSpPr/>
          <p:nvPr userDrawn="1"/>
        </p:nvGrpSpPr>
        <p:grpSpPr>
          <a:xfrm>
            <a:off x="6161227" y="161572"/>
            <a:ext cx="2921025" cy="516608"/>
            <a:chOff x="75519" y="199672"/>
            <a:chExt cx="2921025" cy="516608"/>
          </a:xfrm>
        </p:grpSpPr>
        <p:sp>
          <p:nvSpPr>
            <p:cNvPr id="49" name="모서리가 둥근 직사각형 20">
              <a:extLst>
                <a:ext uri="{FF2B5EF4-FFF2-40B4-BE49-F238E27FC236}">
                  <a16:creationId xmlns:a16="http://schemas.microsoft.com/office/drawing/2014/main" id="{74610FD4-6BFE-4FD8-98C8-AA84D6CE421B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50" name="모서리가 둥근 직사각형 22">
              <a:extLst>
                <a:ext uri="{FF2B5EF4-FFF2-40B4-BE49-F238E27FC236}">
                  <a16:creationId xmlns:a16="http://schemas.microsoft.com/office/drawing/2014/main" id="{D06FAAD6-0E04-41B4-A2DD-FD8033DC5D78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DA0D52-34B0-464C-BD18-77D6B42E6A66}"/>
                </a:ext>
              </a:extLst>
            </p:cNvPr>
            <p:cNvSpPr txBox="1"/>
            <p:nvPr/>
          </p:nvSpPr>
          <p:spPr>
            <a:xfrm>
              <a:off x="1010458" y="227144"/>
              <a:ext cx="1412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진행상황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E1BD60-9A95-4287-95AD-62E45E7D5E30}"/>
              </a:ext>
            </a:extLst>
          </p:cNvPr>
          <p:cNvGrpSpPr/>
          <p:nvPr userDrawn="1"/>
        </p:nvGrpSpPr>
        <p:grpSpPr>
          <a:xfrm>
            <a:off x="9212319" y="161572"/>
            <a:ext cx="2921025" cy="516608"/>
            <a:chOff x="75519" y="199672"/>
            <a:chExt cx="2921025" cy="516608"/>
          </a:xfrm>
        </p:grpSpPr>
        <p:sp>
          <p:nvSpPr>
            <p:cNvPr id="53" name="모서리가 둥근 직사각형 20">
              <a:extLst>
                <a:ext uri="{FF2B5EF4-FFF2-40B4-BE49-F238E27FC236}">
                  <a16:creationId xmlns:a16="http://schemas.microsoft.com/office/drawing/2014/main" id="{C5791696-3357-46D7-B279-CCD42A2E863D}"/>
                </a:ext>
              </a:extLst>
            </p:cNvPr>
            <p:cNvSpPr/>
            <p:nvPr/>
          </p:nvSpPr>
          <p:spPr>
            <a:xfrm>
              <a:off x="119738" y="199672"/>
              <a:ext cx="2876806" cy="516608"/>
            </a:xfrm>
            <a:prstGeom prst="roundRect">
              <a:avLst>
                <a:gd name="adj" fmla="val 50000"/>
              </a:avLst>
            </a:prstGeom>
            <a:solidFill>
              <a:srgbClr val="F15A2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77C5A5B2-29EC-4735-9BDA-3560B48838D8}"/>
                </a:ext>
              </a:extLst>
            </p:cNvPr>
            <p:cNvSpPr/>
            <p:nvPr/>
          </p:nvSpPr>
          <p:spPr>
            <a:xfrm>
              <a:off x="75519" y="199672"/>
              <a:ext cx="516608" cy="5166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1F6876-F14A-48F5-BF63-7C5915A5ABCD}"/>
                </a:ext>
              </a:extLst>
            </p:cNvPr>
            <p:cNvSpPr txBox="1"/>
            <p:nvPr/>
          </p:nvSpPr>
          <p:spPr>
            <a:xfrm>
              <a:off x="995446" y="227144"/>
              <a:ext cx="140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</a:rPr>
                <a:t>인터뷰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A376FAF-36B4-4349-B3E3-874BCB634E7A}"/>
              </a:ext>
            </a:extLst>
          </p:cNvPr>
          <p:cNvSpPr txBox="1"/>
          <p:nvPr userDrawn="1"/>
        </p:nvSpPr>
        <p:spPr>
          <a:xfrm>
            <a:off x="672993" y="189044"/>
            <a:ext cx="213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09806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번호 개체 틀 5">
            <a:extLst>
              <a:ext uri="{FF2B5EF4-FFF2-40B4-BE49-F238E27FC236}">
                <a16:creationId xmlns:a16="http://schemas.microsoft.com/office/drawing/2014/main" id="{1EC7EF3A-F513-427C-B62C-FE0ED263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031" y="6458588"/>
            <a:ext cx="493388" cy="365125"/>
          </a:xfrm>
        </p:spPr>
        <p:txBody>
          <a:bodyPr/>
          <a:lstStyle>
            <a:lvl1pPr algn="ctr">
              <a:defRPr lang="ko-KR" altLang="en-US" sz="1400" kern="120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39B9C72-21D5-4AB9-87FA-CC4C72A0D342}" type="slidenum">
              <a:rPr lang="en-US" altLang="ko-KR" smtClean="0"/>
              <a:pPr/>
              <a:t>‹#›</a:t>
            </a:fld>
            <a:endParaRPr 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173DB6-05F1-433A-BD36-FBBA886A2230}"/>
              </a:ext>
            </a:extLst>
          </p:cNvPr>
          <p:cNvCxnSpPr/>
          <p:nvPr userDrawn="1"/>
        </p:nvCxnSpPr>
        <p:spPr>
          <a:xfrm flipH="1" flipV="1">
            <a:off x="0" y="4781550"/>
            <a:ext cx="12192002" cy="2076452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2DD2B1-4BCB-4C6D-9BEC-3451757B4984}"/>
              </a:ext>
            </a:extLst>
          </p:cNvPr>
          <p:cNvCxnSpPr/>
          <p:nvPr userDrawn="1"/>
        </p:nvCxnSpPr>
        <p:spPr>
          <a:xfrm>
            <a:off x="8562976" y="0"/>
            <a:ext cx="3629024" cy="6858001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85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4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8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8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/>
          <p:cNvCxnSpPr/>
          <p:nvPr/>
        </p:nvCxnSpPr>
        <p:spPr>
          <a:xfrm flipH="1">
            <a:off x="0" y="4781550"/>
            <a:ext cx="12192000" cy="2076450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0" y="0"/>
            <a:ext cx="3562350" cy="6858000"/>
          </a:xfrm>
          <a:prstGeom prst="line">
            <a:avLst/>
          </a:prstGeom>
          <a:ln w="9525">
            <a:solidFill>
              <a:srgbClr val="FB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79D09-6877-40C4-8DF3-3902E8C9E898}"/>
              </a:ext>
            </a:extLst>
          </p:cNvPr>
          <p:cNvSpPr txBox="1"/>
          <p:nvPr/>
        </p:nvSpPr>
        <p:spPr>
          <a:xfrm>
            <a:off x="9938629" y="136525"/>
            <a:ext cx="2272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0" dirty="0">
                <a:ln>
                  <a:solidFill>
                    <a:srgbClr val="666666">
                      <a:alpha val="2000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</a:rPr>
              <a:t>D&amp;D 2nd Project 7-team</a:t>
            </a:r>
            <a:endParaRPr lang="ko-KR" altLang="en-US" sz="1400" i="0" dirty="0">
              <a:ln>
                <a:solidFill>
                  <a:srgbClr val="666666">
                    <a:alpha val="20000"/>
                  </a:srgbClr>
                </a:solidFill>
              </a:ln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3186660-61C5-4352-8058-2AA88253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A2E14-52AF-4189-BECD-113E5387E175}"/>
              </a:ext>
            </a:extLst>
          </p:cNvPr>
          <p:cNvSpPr txBox="1"/>
          <p:nvPr/>
        </p:nvSpPr>
        <p:spPr>
          <a:xfrm>
            <a:off x="2124503" y="3527194"/>
            <a:ext cx="794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이웃 간의 사소하지만 필요한 도움을 중개하는 플랫폼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C8159D-5345-41F5-B380-F13C166E2C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9" b="34581"/>
          <a:stretch/>
        </p:blipFill>
        <p:spPr>
          <a:xfrm>
            <a:off x="3238500" y="2029862"/>
            <a:ext cx="571500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10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BEAC3C-E409-46A0-B979-56C9D30D528E}"/>
              </a:ext>
            </a:extLst>
          </p:cNvPr>
          <p:cNvSpPr/>
          <p:nvPr/>
        </p:nvSpPr>
        <p:spPr>
          <a:xfrm>
            <a:off x="-104774" y="1236790"/>
            <a:ext cx="1962150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750D5-0CC0-4E01-A825-BBDA6585881A}"/>
              </a:ext>
            </a:extLst>
          </p:cNvPr>
          <p:cNvSpPr txBox="1"/>
          <p:nvPr/>
        </p:nvSpPr>
        <p:spPr>
          <a:xfrm>
            <a:off x="218896" y="1269759"/>
            <a:ext cx="152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다비너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 등록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991189" y="1487589"/>
            <a:ext cx="2209623" cy="4970999"/>
            <a:chOff x="3041151" y="-390418"/>
            <a:chExt cx="3719245" cy="81063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54" t="18522" r="32428" b="10295"/>
            <a:stretch/>
          </p:blipFill>
          <p:spPr>
            <a:xfrm>
              <a:off x="3041152" y="-390418"/>
              <a:ext cx="3719244" cy="40274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16888" r="32457" b="11021"/>
            <a:stretch/>
          </p:blipFill>
          <p:spPr>
            <a:xfrm>
              <a:off x="3041151" y="3637052"/>
              <a:ext cx="3719245" cy="407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100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11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0" t="7052" r="743" b="826"/>
          <a:stretch/>
        </p:blipFill>
        <p:spPr>
          <a:xfrm>
            <a:off x="3324501" y="1239540"/>
            <a:ext cx="6654581" cy="51132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E9CD0F-A6AD-449E-814E-C627044B03DC}"/>
              </a:ext>
            </a:extLst>
          </p:cNvPr>
          <p:cNvSpPr/>
          <p:nvPr/>
        </p:nvSpPr>
        <p:spPr>
          <a:xfrm>
            <a:off x="-104775" y="1236790"/>
            <a:ext cx="2781299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848E7-303D-4997-8EC6-149469B6090C}"/>
              </a:ext>
            </a:extLst>
          </p:cNvPr>
          <p:cNvSpPr txBox="1"/>
          <p:nvPr/>
        </p:nvSpPr>
        <p:spPr>
          <a:xfrm>
            <a:off x="93787" y="1266740"/>
            <a:ext cx="248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도움 신청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다비너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1290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12</a:t>
            </a:fld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767E8C-7DB6-40FC-BE68-CB3AFF18BD1A}"/>
              </a:ext>
            </a:extLst>
          </p:cNvPr>
          <p:cNvSpPr/>
          <p:nvPr/>
        </p:nvSpPr>
        <p:spPr>
          <a:xfrm>
            <a:off x="-104774" y="1236790"/>
            <a:ext cx="1962150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E522E-42E9-43AB-B49F-C97D0184D8C1}"/>
              </a:ext>
            </a:extLst>
          </p:cNvPr>
          <p:cNvSpPr txBox="1"/>
          <p:nvPr/>
        </p:nvSpPr>
        <p:spPr>
          <a:xfrm>
            <a:off x="379537" y="1266740"/>
            <a:ext cx="11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장바구니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D34AD8-5818-4E0A-8515-C2552A3E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11" y="1894788"/>
            <a:ext cx="9236956" cy="44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13</a:t>
            </a:fld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C1B193-BB88-46E8-87A1-326AEA2D4157}"/>
              </a:ext>
            </a:extLst>
          </p:cNvPr>
          <p:cNvGrpSpPr/>
          <p:nvPr/>
        </p:nvGrpSpPr>
        <p:grpSpPr>
          <a:xfrm>
            <a:off x="973447" y="2468496"/>
            <a:ext cx="9953494" cy="3187619"/>
            <a:chOff x="973447" y="1851956"/>
            <a:chExt cx="9953494" cy="318761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59" t="15914" r="36500" b="52496"/>
            <a:stretch/>
          </p:blipFill>
          <p:spPr>
            <a:xfrm>
              <a:off x="973447" y="1851956"/>
              <a:ext cx="4149106" cy="273637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28" t="15985" r="36530" b="41134"/>
            <a:stretch/>
          </p:blipFill>
          <p:spPr>
            <a:xfrm>
              <a:off x="7366421" y="1851956"/>
              <a:ext cx="3560520" cy="3187619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CC6219-E5F5-4177-9795-9B09F77AF891}"/>
              </a:ext>
            </a:extLst>
          </p:cNvPr>
          <p:cNvSpPr/>
          <p:nvPr/>
        </p:nvSpPr>
        <p:spPr>
          <a:xfrm>
            <a:off x="-104774" y="1236790"/>
            <a:ext cx="1962150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3889-D221-4CB4-9438-7043A27AC618}"/>
              </a:ext>
            </a:extLst>
          </p:cNvPr>
          <p:cNvSpPr txBox="1"/>
          <p:nvPr/>
        </p:nvSpPr>
        <p:spPr>
          <a:xfrm>
            <a:off x="331912" y="1266740"/>
            <a:ext cx="119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도움 결제</a:t>
            </a:r>
          </a:p>
        </p:txBody>
      </p:sp>
    </p:spTree>
    <p:extLst>
      <p:ext uri="{BB962C8B-B14F-4D97-AF65-F5344CB8AC3E}">
        <p14:creationId xmlns:p14="http://schemas.microsoft.com/office/powerpoint/2010/main" val="421372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14</a:t>
            </a:fld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CC6219-E5F5-4177-9795-9B09F77AF891}"/>
              </a:ext>
            </a:extLst>
          </p:cNvPr>
          <p:cNvSpPr/>
          <p:nvPr/>
        </p:nvSpPr>
        <p:spPr>
          <a:xfrm>
            <a:off x="-104774" y="1236790"/>
            <a:ext cx="2200274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3889-D221-4CB4-9438-7043A27AC618}"/>
              </a:ext>
            </a:extLst>
          </p:cNvPr>
          <p:cNvSpPr txBox="1"/>
          <p:nvPr/>
        </p:nvSpPr>
        <p:spPr>
          <a:xfrm>
            <a:off x="259031" y="1266740"/>
            <a:ext cx="16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마일리지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 환급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8635C5-3E52-43D8-990F-22A0790F761D}"/>
              </a:ext>
            </a:extLst>
          </p:cNvPr>
          <p:cNvGrpSpPr/>
          <p:nvPr/>
        </p:nvGrpSpPr>
        <p:grpSpPr>
          <a:xfrm>
            <a:off x="602751" y="2438989"/>
            <a:ext cx="11017749" cy="3246633"/>
            <a:chOff x="602751" y="2219218"/>
            <a:chExt cx="11017749" cy="32466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" t="963" r="1002" b="808"/>
            <a:stretch/>
          </p:blipFill>
          <p:spPr>
            <a:xfrm>
              <a:off x="602751" y="2219218"/>
              <a:ext cx="4890499" cy="324663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7"/>
            <a:stretch/>
          </p:blipFill>
          <p:spPr>
            <a:xfrm>
              <a:off x="6667500" y="2219218"/>
              <a:ext cx="4953000" cy="2342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596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978C9-E295-4A93-893C-3D11A631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15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489CA5-64DF-4CE1-8EA0-484318DD163C}"/>
              </a:ext>
            </a:extLst>
          </p:cNvPr>
          <p:cNvGrpSpPr/>
          <p:nvPr/>
        </p:nvGrpSpPr>
        <p:grpSpPr>
          <a:xfrm>
            <a:off x="6781590" y="747278"/>
            <a:ext cx="1665618" cy="399754"/>
            <a:chOff x="6939528" y="747278"/>
            <a:chExt cx="1665618" cy="3997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F81F5C-B845-461C-B233-29EE62EE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939528" y="751384"/>
              <a:ext cx="395648" cy="3956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B10FDF-3489-48ED-A570-2A3361D6883E}"/>
                </a:ext>
              </a:extLst>
            </p:cNvPr>
            <p:cNvSpPr txBox="1"/>
            <p:nvPr/>
          </p:nvSpPr>
          <p:spPr>
            <a:xfrm>
              <a:off x="7417146" y="747278"/>
              <a:ext cx="118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수행 역할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D92C81E-6D09-4805-833D-25DFEB9C20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82" b="7037"/>
          <a:stretch/>
        </p:blipFill>
        <p:spPr>
          <a:xfrm>
            <a:off x="4074" y="1168087"/>
            <a:ext cx="12187926" cy="56899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36A723-7BE2-485B-8CC9-FF25BAD3A736}"/>
              </a:ext>
            </a:extLst>
          </p:cNvPr>
          <p:cNvSpPr/>
          <p:nvPr/>
        </p:nvSpPr>
        <p:spPr>
          <a:xfrm>
            <a:off x="0" y="1168087"/>
            <a:ext cx="12187926" cy="56899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26A7A5-1E5A-472D-A54F-48D216556190}"/>
              </a:ext>
            </a:extLst>
          </p:cNvPr>
          <p:cNvGrpSpPr/>
          <p:nvPr/>
        </p:nvGrpSpPr>
        <p:grpSpPr>
          <a:xfrm>
            <a:off x="874734" y="1450756"/>
            <a:ext cx="3960000" cy="2366881"/>
            <a:chOff x="1065234" y="1450756"/>
            <a:chExt cx="3960000" cy="23668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31791D-CF89-476A-823B-54357E3A0C56}"/>
                </a:ext>
              </a:extLst>
            </p:cNvPr>
            <p:cNvSpPr txBox="1"/>
            <p:nvPr/>
          </p:nvSpPr>
          <p:spPr>
            <a:xfrm>
              <a:off x="2116112" y="1450756"/>
              <a:ext cx="1858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Frontend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1813492-26FC-4BA9-9D90-55C1A6A9F1B9}"/>
                </a:ext>
              </a:extLst>
            </p:cNvPr>
            <p:cNvGrpSpPr/>
            <p:nvPr/>
          </p:nvGrpSpPr>
          <p:grpSpPr>
            <a:xfrm>
              <a:off x="1065234" y="2206687"/>
              <a:ext cx="3960000" cy="1610950"/>
              <a:chOff x="3390114" y="1834394"/>
              <a:chExt cx="3960000" cy="161095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8E1E91-B880-438C-8C9E-91855EFBD277}"/>
                  </a:ext>
                </a:extLst>
              </p:cNvPr>
              <p:cNvSpPr txBox="1"/>
              <p:nvPr/>
            </p:nvSpPr>
            <p:spPr>
              <a:xfrm>
                <a:off x="3390114" y="1834394"/>
                <a:ext cx="2232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주요기능 화면 개발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A6F462-BB80-4EA7-8C57-E3E32B9D8B61}"/>
                  </a:ext>
                </a:extLst>
              </p:cNvPr>
              <p:cNvSpPr txBox="1"/>
              <p:nvPr/>
            </p:nvSpPr>
            <p:spPr>
              <a:xfrm>
                <a:off x="3390114" y="2439814"/>
                <a:ext cx="3910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Frontend 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소스코드 배포환경 구축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432E3F-8058-4117-8891-6F4328CF757E}"/>
                  </a:ext>
                </a:extLst>
              </p:cNvPr>
              <p:cNvSpPr txBox="1"/>
              <p:nvPr/>
            </p:nvSpPr>
            <p:spPr>
              <a:xfrm>
                <a:off x="3390114" y="3045234"/>
                <a:ext cx="396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팀 내 디자이너와 화면 </a:t>
                </a:r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UI 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최종 검토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220795-C130-4A2E-9031-C7B01711C6ED}"/>
              </a:ext>
            </a:extLst>
          </p:cNvPr>
          <p:cNvGrpSpPr/>
          <p:nvPr/>
        </p:nvGrpSpPr>
        <p:grpSpPr>
          <a:xfrm>
            <a:off x="3729875" y="4111656"/>
            <a:ext cx="4732250" cy="2434880"/>
            <a:chOff x="3395494" y="3778281"/>
            <a:chExt cx="4732250" cy="24348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B79016-4DC8-4F63-A6AB-4BE0AB11C288}"/>
                </a:ext>
              </a:extLst>
            </p:cNvPr>
            <p:cNvSpPr txBox="1"/>
            <p:nvPr/>
          </p:nvSpPr>
          <p:spPr>
            <a:xfrm>
              <a:off x="4906526" y="3778281"/>
              <a:ext cx="1710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Backend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92EAC78-D65E-466E-81E3-01A82CA23D03}"/>
                </a:ext>
              </a:extLst>
            </p:cNvPr>
            <p:cNvGrpSpPr/>
            <p:nvPr/>
          </p:nvGrpSpPr>
          <p:grpSpPr>
            <a:xfrm>
              <a:off x="3395494" y="4602211"/>
              <a:ext cx="4732250" cy="1610950"/>
              <a:chOff x="3175012" y="1834394"/>
              <a:chExt cx="4732250" cy="161095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796CEF-D47D-4FBD-AF0E-BD1DEA077180}"/>
                  </a:ext>
                </a:extLst>
              </p:cNvPr>
              <p:cNvSpPr txBox="1"/>
              <p:nvPr/>
            </p:nvSpPr>
            <p:spPr>
              <a:xfrm>
                <a:off x="3175012" y="1834394"/>
                <a:ext cx="47322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요구사항에 따른 </a:t>
                </a:r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DB 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설계 </a:t>
                </a:r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구현 및 최신화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10E12B-ACAE-4B29-8271-644054E9919E}"/>
                  </a:ext>
                </a:extLst>
              </p:cNvPr>
              <p:cNvSpPr txBox="1"/>
              <p:nvPr/>
            </p:nvSpPr>
            <p:spPr>
              <a:xfrm>
                <a:off x="3175012" y="2439814"/>
                <a:ext cx="392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Default CRUD 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 사용자 </a:t>
                </a:r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API 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A98B20-9CA0-4D68-A429-619E40BCA515}"/>
                  </a:ext>
                </a:extLst>
              </p:cNvPr>
              <p:cNvSpPr txBox="1"/>
              <p:nvPr/>
            </p:nvSpPr>
            <p:spPr>
              <a:xfrm>
                <a:off x="3175012" y="3045234"/>
                <a:ext cx="378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Backend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소스코드 배포환경 구축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B6BD70-087D-4C10-92CA-C9C4B4F9EB05}"/>
              </a:ext>
            </a:extLst>
          </p:cNvPr>
          <p:cNvGrpSpPr/>
          <p:nvPr/>
        </p:nvGrpSpPr>
        <p:grpSpPr>
          <a:xfrm>
            <a:off x="7487340" y="1450756"/>
            <a:ext cx="3708000" cy="2366881"/>
            <a:chOff x="8522263" y="1450756"/>
            <a:chExt cx="3708000" cy="23668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EE42B6-5B24-4C6C-AC9B-698A661E02A1}"/>
                </a:ext>
              </a:extLst>
            </p:cNvPr>
            <p:cNvSpPr txBox="1"/>
            <p:nvPr/>
          </p:nvSpPr>
          <p:spPr>
            <a:xfrm>
              <a:off x="9651271" y="1450756"/>
              <a:ext cx="1449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Design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DD3FF47-7677-495B-B049-4CD93F04086B}"/>
                </a:ext>
              </a:extLst>
            </p:cNvPr>
            <p:cNvGrpSpPr/>
            <p:nvPr/>
          </p:nvGrpSpPr>
          <p:grpSpPr>
            <a:xfrm>
              <a:off x="8522263" y="2206687"/>
              <a:ext cx="3708000" cy="1610950"/>
              <a:chOff x="3585661" y="1834394"/>
              <a:chExt cx="3708000" cy="161095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0CE63A-F789-45AA-BFDB-033CE6B8FBF0}"/>
                  </a:ext>
                </a:extLst>
              </p:cNvPr>
              <p:cNvSpPr txBox="1"/>
              <p:nvPr/>
            </p:nvSpPr>
            <p:spPr>
              <a:xfrm>
                <a:off x="3585661" y="1834394"/>
                <a:ext cx="248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UI/UX 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레이아웃 설계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EBD268-58E2-4CAE-BA97-510FC44B8639}"/>
                  </a:ext>
                </a:extLst>
              </p:cNvPr>
              <p:cNvSpPr txBox="1"/>
              <p:nvPr/>
            </p:nvSpPr>
            <p:spPr>
              <a:xfrm>
                <a:off x="3585661" y="2439814"/>
                <a:ext cx="1824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</a:t>
                </a:r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CI 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제작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9F9DB2-149F-4D8C-AD52-BBDA7F1294C9}"/>
                  </a:ext>
                </a:extLst>
              </p:cNvPr>
              <p:cNvSpPr txBox="1"/>
              <p:nvPr/>
            </p:nvSpPr>
            <p:spPr>
              <a:xfrm>
                <a:off x="3585661" y="3045234"/>
                <a:ext cx="3708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Frontend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팀과 화면 </a:t>
                </a:r>
                <a:r>
                  <a:rPr lang="en-US" altLang="ko-KR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UI 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최종 검토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8893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489CA5-64DF-4CE1-8EA0-484318DD163C}"/>
              </a:ext>
            </a:extLst>
          </p:cNvPr>
          <p:cNvGrpSpPr/>
          <p:nvPr/>
        </p:nvGrpSpPr>
        <p:grpSpPr>
          <a:xfrm>
            <a:off x="6714915" y="747278"/>
            <a:ext cx="1834758" cy="399754"/>
            <a:chOff x="6939528" y="747278"/>
            <a:chExt cx="1834758" cy="3997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F81F5C-B845-461C-B233-29EE62EE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939528" y="751384"/>
              <a:ext cx="395648" cy="3956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B10FDF-3489-48ED-A570-2A3361D6883E}"/>
                </a:ext>
              </a:extLst>
            </p:cNvPr>
            <p:cNvSpPr txBox="1"/>
            <p:nvPr/>
          </p:nvSpPr>
          <p:spPr>
            <a:xfrm>
              <a:off x="7417146" y="747278"/>
              <a:ext cx="1357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미완성기능</a:t>
              </a:r>
              <a:endPara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8668B2-EA85-458A-94DB-105EB1648A7C}"/>
              </a:ext>
            </a:extLst>
          </p:cNvPr>
          <p:cNvGrpSpPr/>
          <p:nvPr/>
        </p:nvGrpSpPr>
        <p:grpSpPr>
          <a:xfrm>
            <a:off x="4436978" y="1533525"/>
            <a:ext cx="3318044" cy="4564660"/>
            <a:chOff x="4086226" y="1533525"/>
            <a:chExt cx="3318044" cy="4564660"/>
          </a:xfrm>
        </p:grpSpPr>
        <p:pic>
          <p:nvPicPr>
            <p:cNvPr id="40" name="그림 39" descr="스테레오, 전화, 휴대폰, 모니터이(가) 표시된 사진&#10;&#10;자동 생성된 설명">
              <a:extLst>
                <a:ext uri="{FF2B5EF4-FFF2-40B4-BE49-F238E27FC236}">
                  <a16:creationId xmlns:a16="http://schemas.microsoft.com/office/drawing/2014/main" id="{8E1783DA-E9D8-4D79-B6DE-8312326AF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70000" y1="21800" x2="69850" y2="15150"/>
                          <a14:foregroundMark x1="69600" y1="48900" x2="70400" y2="46250"/>
                          <a14:foregroundMark x1="68450" y1="85850" x2="68450" y2="85850"/>
                          <a14:foregroundMark x1="51400" y1="86100" x2="63750" y2="86250"/>
                          <a14:foregroundMark x1="68600" y1="85850" x2="69300" y2="84700"/>
                          <a14:foregroundMark x1="70150" y1="82200" x2="70300" y2="79450"/>
                          <a14:foregroundMark x1="70000" y1="71250" x2="70000" y2="66100"/>
                          <a14:foregroundMark x1="70000" y1="66100" x2="69600" y2="615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3" t="7222" r="26250" b="12083"/>
            <a:stretch/>
          </p:blipFill>
          <p:spPr>
            <a:xfrm rot="1586997">
              <a:off x="5318927" y="2451398"/>
              <a:ext cx="2085343" cy="3511839"/>
            </a:xfrm>
            <a:prstGeom prst="rect">
              <a:avLst/>
            </a:prstGeom>
          </p:spPr>
        </p:pic>
        <p:pic>
          <p:nvPicPr>
            <p:cNvPr id="8" name="그림 7" descr="스테레오, 전화, 휴대폰, 모니터이(가) 표시된 사진&#10;&#10;자동 생성된 설명">
              <a:extLst>
                <a:ext uri="{FF2B5EF4-FFF2-40B4-BE49-F238E27FC236}">
                  <a16:creationId xmlns:a16="http://schemas.microsoft.com/office/drawing/2014/main" id="{C1961C7C-50D2-482E-9622-9D74295F7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0000" y1="21800" x2="69850" y2="15150"/>
                          <a14:foregroundMark x1="69600" y1="48900" x2="70400" y2="46250"/>
                          <a14:foregroundMark x1="68450" y1="85850" x2="68450" y2="85850"/>
                          <a14:foregroundMark x1="51400" y1="86100" x2="63750" y2="86250"/>
                          <a14:foregroundMark x1="68600" y1="85850" x2="69300" y2="84700"/>
                          <a14:foregroundMark x1="70150" y1="82200" x2="70300" y2="79450"/>
                          <a14:foregroundMark x1="70000" y1="71250" x2="70000" y2="66100"/>
                          <a14:foregroundMark x1="70000" y1="66100" x2="69600" y2="615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3" t="7222" r="26250" b="12083"/>
            <a:stretch/>
          </p:blipFill>
          <p:spPr>
            <a:xfrm>
              <a:off x="4086226" y="1533525"/>
              <a:ext cx="2710512" cy="4564660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DDC067-6F1A-4146-A07E-EAFE62158AC5}"/>
              </a:ext>
            </a:extLst>
          </p:cNvPr>
          <p:cNvSpPr/>
          <p:nvPr/>
        </p:nvSpPr>
        <p:spPr>
          <a:xfrm>
            <a:off x="-104774" y="1236790"/>
            <a:ext cx="1962150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01BA0F-E87D-40EA-B29E-DD153C6AF752}"/>
              </a:ext>
            </a:extLst>
          </p:cNvPr>
          <p:cNvSpPr txBox="1"/>
          <p:nvPr/>
        </p:nvSpPr>
        <p:spPr>
          <a:xfrm>
            <a:off x="331912" y="1266740"/>
            <a:ext cx="119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채팅 기능</a:t>
            </a:r>
          </a:p>
        </p:txBody>
      </p:sp>
    </p:spTree>
    <p:extLst>
      <p:ext uri="{BB962C8B-B14F-4D97-AF65-F5344CB8AC3E}">
        <p14:creationId xmlns:p14="http://schemas.microsoft.com/office/powerpoint/2010/main" val="206356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32887" y="2186369"/>
            <a:ext cx="2110263" cy="2959246"/>
            <a:chOff x="232887" y="1548194"/>
            <a:chExt cx="2110263" cy="295924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32887" y="1548194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32887" y="4279188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문건우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2887" y="4279188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팀장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647147" y="2186369"/>
            <a:ext cx="2114335" cy="2959246"/>
            <a:chOff x="2648165" y="1548194"/>
            <a:chExt cx="2114335" cy="295924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648165" y="1548194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652237" y="4279188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표석훈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652237" y="4279188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Front</a:t>
              </a:r>
              <a:endPara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065479" y="2186369"/>
            <a:ext cx="2110263" cy="2959246"/>
            <a:chOff x="5252562" y="1452944"/>
            <a:chExt cx="2110263" cy="2959246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252562" y="1452944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252562" y="4183938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최정은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252562" y="4183938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Front</a:t>
              </a:r>
              <a:endPara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479739" y="2186369"/>
            <a:ext cx="2110263" cy="2959246"/>
            <a:chOff x="7776687" y="1452944"/>
            <a:chExt cx="2110263" cy="2959246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776687" y="1452944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7776687" y="4183938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권영인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7776687" y="4183938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Back</a:t>
              </a:r>
              <a:endPara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893999" y="2186369"/>
            <a:ext cx="2110263" cy="2959246"/>
            <a:chOff x="9643587" y="2695575"/>
            <a:chExt cx="2110263" cy="295924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9643587" y="2695575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9643587" y="5426569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이은비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9643587" y="5426569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Back</a:t>
              </a:r>
              <a:endPara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053" name="Picture 5" descr="C:\Users\xkcka\OneDrive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58" y="1538686"/>
            <a:ext cx="467024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xkcka\OneDrive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102" y="1538686"/>
            <a:ext cx="467024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xkcka\OneDrive\Desktop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0" y="1538686"/>
            <a:ext cx="467023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xkcka\OneDrive\Desktop\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80" y="1538686"/>
            <a:ext cx="467023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xkcka\OneDrive\Desktop\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50" y="1538686"/>
            <a:ext cx="4670239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156687" y="1604701"/>
            <a:ext cx="135618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Frontend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336864" y="1604700"/>
            <a:ext cx="125660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Backend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DA898B-305D-49B3-8D3F-EFBFECB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85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DA898B-305D-49B3-8D3F-EFBFECB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18</a:t>
            </a:fld>
            <a:endParaRPr 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32887" y="2186369"/>
            <a:ext cx="2110263" cy="2959246"/>
            <a:chOff x="232887" y="1548194"/>
            <a:chExt cx="2110263" cy="295924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32887" y="1548194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32887" y="4279188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문건우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2887" y="4279188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팀장</a:t>
              </a:r>
            </a:p>
          </p:txBody>
        </p:sp>
      </p:grpSp>
      <p:pic>
        <p:nvPicPr>
          <p:cNvPr id="2054" name="Picture 6" descr="C:\Users\xkcka\OneDrive\Desktop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0" t="15765" r="35566" b="32131"/>
          <a:stretch/>
        </p:blipFill>
        <p:spPr bwMode="auto">
          <a:xfrm>
            <a:off x="600075" y="2276475"/>
            <a:ext cx="1362075" cy="24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64AE94-5BB5-40F1-80EF-58C13222698D}"/>
              </a:ext>
            </a:extLst>
          </p:cNvPr>
          <p:cNvSpPr txBox="1"/>
          <p:nvPr/>
        </p:nvSpPr>
        <p:spPr>
          <a:xfrm>
            <a:off x="209284" y="1726723"/>
            <a:ext cx="287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Frontend / DB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9AC0F-4CD7-4AAF-B492-FBCAE1959C5D}"/>
              </a:ext>
            </a:extLst>
          </p:cNvPr>
          <p:cNvSpPr txBox="1"/>
          <p:nvPr/>
        </p:nvSpPr>
        <p:spPr>
          <a:xfrm>
            <a:off x="2717459" y="1151648"/>
            <a:ext cx="139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배운점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7B14C-0097-4CC6-A73C-F562A64C7470}"/>
              </a:ext>
            </a:extLst>
          </p:cNvPr>
          <p:cNvSpPr txBox="1"/>
          <p:nvPr/>
        </p:nvSpPr>
        <p:spPr>
          <a:xfrm>
            <a:off x="3216598" y="1908944"/>
            <a:ext cx="88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기를 진행하며 필요성을 느꼈던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Redux, Saga, Next.js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등의 기술 사용 및 습득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5CB7D4-0835-429B-9B81-085AD4FE7D3E}"/>
              </a:ext>
            </a:extLst>
          </p:cNvPr>
          <p:cNvSpPr txBox="1"/>
          <p:nvPr/>
        </p:nvSpPr>
        <p:spPr>
          <a:xfrm>
            <a:off x="2717459" y="2543130"/>
            <a:ext cx="1535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아쉬운점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F29471-1B68-421B-9428-EEE258BC9F88}"/>
              </a:ext>
            </a:extLst>
          </p:cNvPr>
          <p:cNvGrpSpPr/>
          <p:nvPr/>
        </p:nvGrpSpPr>
        <p:grpSpPr>
          <a:xfrm>
            <a:off x="3216598" y="3300426"/>
            <a:ext cx="8820000" cy="955825"/>
            <a:chOff x="3356298" y="3478312"/>
            <a:chExt cx="8820000" cy="955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2A3938-6EEC-47A7-A3DF-DE93A75850E0}"/>
                </a:ext>
              </a:extLst>
            </p:cNvPr>
            <p:cNvSpPr txBox="1"/>
            <p:nvPr/>
          </p:nvSpPr>
          <p:spPr>
            <a:xfrm>
              <a:off x="3356298" y="3478312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탄탄하지 못한 설계로 개발 속도 저하 및 시간적 제약으로 인한 코드리뷰 부재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22F14B-0109-4F3B-8FD4-93F7E5597BAD}"/>
                </a:ext>
              </a:extLst>
            </p:cNvPr>
            <p:cNvSpPr txBox="1"/>
            <p:nvPr/>
          </p:nvSpPr>
          <p:spPr>
            <a:xfrm>
              <a:off x="3356298" y="4034027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구현하지 못한 채팅 기능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43EA3AB-D2A9-4772-806A-7AF819D2B6C8}"/>
              </a:ext>
            </a:extLst>
          </p:cNvPr>
          <p:cNvSpPr txBox="1"/>
          <p:nvPr/>
        </p:nvSpPr>
        <p:spPr>
          <a:xfrm>
            <a:off x="2717459" y="4490327"/>
            <a:ext cx="1535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다음목표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ED7B9E-EC89-4652-AD51-D20A7D691194}"/>
              </a:ext>
            </a:extLst>
          </p:cNvPr>
          <p:cNvGrpSpPr/>
          <p:nvPr/>
        </p:nvGrpSpPr>
        <p:grpSpPr>
          <a:xfrm>
            <a:off x="3216598" y="5247622"/>
            <a:ext cx="8820000" cy="961427"/>
            <a:chOff x="3356298" y="5463522"/>
            <a:chExt cx="8820000" cy="96142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E8FC60-0A1D-4A76-8B9D-4F6172964D15}"/>
                </a:ext>
              </a:extLst>
            </p:cNvPr>
            <p:cNvSpPr txBox="1"/>
            <p:nvPr/>
          </p:nvSpPr>
          <p:spPr>
            <a:xfrm>
              <a:off x="3356298" y="5463522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TypeScript </a:t>
              </a:r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적용 및 </a:t>
              </a:r>
              <a:r>
                <a:rPr lang="en-US" altLang="ko-KR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SSR</a:t>
              </a:r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과 </a:t>
              </a:r>
              <a:r>
                <a:rPr lang="en-US" altLang="ko-KR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SEO</a:t>
              </a:r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대한 관심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CA6AE8-AB9E-43E0-8207-2FE63EF81AAF}"/>
                </a:ext>
              </a:extLst>
            </p:cNvPr>
            <p:cNvSpPr txBox="1"/>
            <p:nvPr/>
          </p:nvSpPr>
          <p:spPr>
            <a:xfrm>
              <a:off x="3356298" y="6024839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 시 높은 수준의 보안을 고려하려는 노력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092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32887" y="2186369"/>
            <a:ext cx="2110263" cy="2959246"/>
            <a:chOff x="232887" y="1548194"/>
            <a:chExt cx="2110263" cy="295924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32887" y="1548194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32887" y="4279188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 err="1">
                  <a:solidFill>
                    <a:prstClr val="white"/>
                  </a:solidFill>
                </a:rPr>
                <a:t>표석훈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2887" y="4279188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Front</a:t>
              </a:r>
              <a:endPara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2053" name="Picture 5" descr="C:\Users\xkcka\OneDrive\Desktop\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3" t="16429" r="35700" b="31265"/>
          <a:stretch/>
        </p:blipFill>
        <p:spPr bwMode="auto">
          <a:xfrm>
            <a:off x="666750" y="2314575"/>
            <a:ext cx="12954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DA898B-305D-49B3-8D3F-EFBFECB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19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0E7114-D8F3-453D-8E82-03BE99A1F319}"/>
              </a:ext>
            </a:extLst>
          </p:cNvPr>
          <p:cNvSpPr txBox="1"/>
          <p:nvPr/>
        </p:nvSpPr>
        <p:spPr>
          <a:xfrm>
            <a:off x="209285" y="1726723"/>
            <a:ext cx="228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Frontend /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화면 설계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3110B4-B045-432F-A581-CBBDCD62A82C}"/>
              </a:ext>
            </a:extLst>
          </p:cNvPr>
          <p:cNvGrpSpPr/>
          <p:nvPr/>
        </p:nvGrpSpPr>
        <p:grpSpPr>
          <a:xfrm>
            <a:off x="2717459" y="1179112"/>
            <a:ext cx="9319139" cy="1157406"/>
            <a:chOff x="2717459" y="1151648"/>
            <a:chExt cx="9319139" cy="11574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0DFF4-5902-45C6-89CC-3E78D98CA001}"/>
                </a:ext>
              </a:extLst>
            </p:cNvPr>
            <p:cNvSpPr txBox="1"/>
            <p:nvPr/>
          </p:nvSpPr>
          <p:spPr>
            <a:xfrm>
              <a:off x="2717459" y="1151648"/>
              <a:ext cx="13961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배운점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A8F765-CB09-409D-AFB4-4852677DF1F3}"/>
                </a:ext>
              </a:extLst>
            </p:cNvPr>
            <p:cNvSpPr txBox="1"/>
            <p:nvPr/>
          </p:nvSpPr>
          <p:spPr>
            <a:xfrm>
              <a:off x="3216598" y="1908944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백엔드</a:t>
              </a:r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개발자의 역할 이해 및 협업 능력 배양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FA7BA5-91A7-415D-B5CA-D3FAEF55285A}"/>
              </a:ext>
            </a:extLst>
          </p:cNvPr>
          <p:cNvGrpSpPr/>
          <p:nvPr/>
        </p:nvGrpSpPr>
        <p:grpSpPr>
          <a:xfrm>
            <a:off x="2639974" y="2799515"/>
            <a:ext cx="9319139" cy="1157406"/>
            <a:chOff x="2717459" y="2543130"/>
            <a:chExt cx="9319139" cy="11574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1D35A0-3A8D-4215-AD28-461B021402C0}"/>
                </a:ext>
              </a:extLst>
            </p:cNvPr>
            <p:cNvSpPr txBox="1"/>
            <p:nvPr/>
          </p:nvSpPr>
          <p:spPr>
            <a:xfrm>
              <a:off x="2717459" y="2543130"/>
              <a:ext cx="1535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아쉬운점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8D1A1F-ACF9-488B-84A0-38B359FCE6BF}"/>
                </a:ext>
              </a:extLst>
            </p:cNvPr>
            <p:cNvSpPr txBox="1"/>
            <p:nvPr/>
          </p:nvSpPr>
          <p:spPr>
            <a:xfrm>
              <a:off x="3216598" y="3300426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규칙의 부재로 인한 구현 과정에서의 혼선 발생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1904B9-6981-418A-97BB-03467C046AF4}"/>
              </a:ext>
            </a:extLst>
          </p:cNvPr>
          <p:cNvGrpSpPr/>
          <p:nvPr/>
        </p:nvGrpSpPr>
        <p:grpSpPr>
          <a:xfrm>
            <a:off x="2639974" y="4380958"/>
            <a:ext cx="9319139" cy="1157405"/>
            <a:chOff x="2717459" y="4490327"/>
            <a:chExt cx="9319139" cy="11574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0A988C-05AC-4FAA-84FC-2B5C6DF29F31}"/>
                </a:ext>
              </a:extLst>
            </p:cNvPr>
            <p:cNvSpPr txBox="1"/>
            <p:nvPr/>
          </p:nvSpPr>
          <p:spPr>
            <a:xfrm>
              <a:off x="2717459" y="4490327"/>
              <a:ext cx="1535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다음목표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3876D-85FD-4AE0-8510-4B6D8E2634C2}"/>
                </a:ext>
              </a:extLst>
            </p:cNvPr>
            <p:cNvSpPr txBox="1"/>
            <p:nvPr/>
          </p:nvSpPr>
          <p:spPr>
            <a:xfrm>
              <a:off x="3216598" y="5247622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구현 시 세밀한 수준부터 함께 확실한 방향성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37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43132"/>
            <a:ext cx="12192000" cy="108642"/>
          </a:xfrm>
          <a:prstGeom prst="rect">
            <a:avLst/>
          </a:prstGeom>
          <a:solidFill>
            <a:srgbClr val="FBB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651C8B-6AF9-47D8-8750-FA43BD770B9A}"/>
              </a:ext>
            </a:extLst>
          </p:cNvPr>
          <p:cNvSpPr txBox="1"/>
          <p:nvPr/>
        </p:nvSpPr>
        <p:spPr>
          <a:xfrm>
            <a:off x="355710" y="280309"/>
            <a:ext cx="168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595959"/>
                </a:solidFill>
              </a:rPr>
              <a:t>INDEX</a:t>
            </a:r>
            <a:endParaRPr lang="ko-KR" altLang="en-US" sz="3600" b="1" dirty="0">
              <a:solidFill>
                <a:srgbClr val="595959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7E7A19-88EB-44C4-A57B-184253CE64F0}"/>
              </a:ext>
            </a:extLst>
          </p:cNvPr>
          <p:cNvSpPr txBox="1"/>
          <p:nvPr/>
        </p:nvSpPr>
        <p:spPr>
          <a:xfrm>
            <a:off x="9938629" y="136525"/>
            <a:ext cx="2272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0" dirty="0">
                <a:ln>
                  <a:solidFill>
                    <a:srgbClr val="666666">
                      <a:alpha val="2000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</a:rPr>
              <a:t>D&amp;D 2nd Project 7-team</a:t>
            </a:r>
            <a:endParaRPr lang="ko-KR" altLang="en-US" sz="1400" i="0" dirty="0">
              <a:ln>
                <a:solidFill>
                  <a:srgbClr val="666666">
                    <a:alpha val="20000"/>
                  </a:srgbClr>
                </a:solidFill>
              </a:ln>
            </a:endParaRPr>
          </a:p>
        </p:txBody>
      </p:sp>
      <p:sp>
        <p:nvSpPr>
          <p:cNvPr id="56" name="슬라이드 번호 개체 틀 55">
            <a:extLst>
              <a:ext uri="{FF2B5EF4-FFF2-40B4-BE49-F238E27FC236}">
                <a16:creationId xmlns:a16="http://schemas.microsoft.com/office/drawing/2014/main" id="{E00C8D95-C16D-4B1B-A56A-62DBE286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2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9409AF-D396-4EF2-8751-6C7477DBBEA5}"/>
              </a:ext>
            </a:extLst>
          </p:cNvPr>
          <p:cNvGrpSpPr/>
          <p:nvPr/>
        </p:nvGrpSpPr>
        <p:grpSpPr>
          <a:xfrm>
            <a:off x="3171144" y="1163028"/>
            <a:ext cx="5849713" cy="4537037"/>
            <a:chOff x="3171144" y="1163028"/>
            <a:chExt cx="5849713" cy="453703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BFE7871-04E8-4D18-BC56-751EA4FCA9F1}"/>
                </a:ext>
              </a:extLst>
            </p:cNvPr>
            <p:cNvGrpSpPr/>
            <p:nvPr/>
          </p:nvGrpSpPr>
          <p:grpSpPr>
            <a:xfrm>
              <a:off x="3171144" y="3866493"/>
              <a:ext cx="5849713" cy="649738"/>
              <a:chOff x="3171144" y="4218036"/>
              <a:chExt cx="5849713" cy="649738"/>
            </a:xfrm>
            <a:effectLst>
              <a:outerShdw blurRad="50800" dist="38100" dir="6000000" sx="101000" sy="101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3215362" y="4218036"/>
                <a:ext cx="5805495" cy="649738"/>
              </a:xfrm>
              <a:prstGeom prst="roundRect">
                <a:avLst>
                  <a:gd name="adj" fmla="val 50000"/>
                </a:avLst>
              </a:prstGeom>
              <a:solidFill>
                <a:srgbClr val="F15A24"/>
              </a:solidFill>
              <a:ln w="952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24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prstClr val="white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진행상황</a:t>
                </a: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3171144" y="4218036"/>
                <a:ext cx="649738" cy="64973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rgbClr val="FFB08B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702538A-5BD7-46B4-9A1A-9532103C1EF1}"/>
                  </a:ext>
                </a:extLst>
              </p:cNvPr>
              <p:cNvSpPr txBox="1"/>
              <p:nvPr/>
            </p:nvSpPr>
            <p:spPr>
              <a:xfrm>
                <a:off x="3341871" y="4356215"/>
                <a:ext cx="308285" cy="373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rgbClr val="595959"/>
                      </a:solidFill>
                    </a:ln>
                    <a:solidFill>
                      <a:srgbClr val="595959"/>
                    </a:solidFill>
                  </a:rPr>
                  <a:t>3</a:t>
                </a:r>
                <a:endParaRPr lang="ko-KR" altLang="en-US" dirty="0">
                  <a:ln>
                    <a:solidFill>
                      <a:srgbClr val="595959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E4999D8-4065-4414-B397-DFA1C5D07B41}"/>
                </a:ext>
              </a:extLst>
            </p:cNvPr>
            <p:cNvGrpSpPr/>
            <p:nvPr/>
          </p:nvGrpSpPr>
          <p:grpSpPr>
            <a:xfrm>
              <a:off x="3171144" y="5050327"/>
              <a:ext cx="5849713" cy="649738"/>
              <a:chOff x="3171144" y="5317027"/>
              <a:chExt cx="5849713" cy="649738"/>
            </a:xfrm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CCE8F21-E9C6-4F69-90FE-DDD1C272F7DA}"/>
                  </a:ext>
                </a:extLst>
              </p:cNvPr>
              <p:cNvGrpSpPr/>
              <p:nvPr/>
            </p:nvGrpSpPr>
            <p:grpSpPr>
              <a:xfrm>
                <a:off x="3171144" y="5317027"/>
                <a:ext cx="5849713" cy="649738"/>
                <a:chOff x="3371033" y="5219912"/>
                <a:chExt cx="5849713" cy="649738"/>
              </a:xfrm>
            </p:grpSpPr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3415251" y="5219912"/>
                  <a:ext cx="5805495" cy="6497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5A24"/>
                </a:solidFill>
                <a:ln w="952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24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prstClr val="white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인터뷰</a:t>
                  </a:r>
                </a:p>
              </p:txBody>
            </p:sp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3371033" y="5219912"/>
                  <a:ext cx="649738" cy="6497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rgbClr val="FFB08B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  <a:defRPr/>
                  </a:pPr>
                  <a:endPara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46B2989-2C03-45C3-851E-FAE2AFC535EF}"/>
                  </a:ext>
                </a:extLst>
              </p:cNvPr>
              <p:cNvSpPr txBox="1"/>
              <p:nvPr/>
            </p:nvSpPr>
            <p:spPr>
              <a:xfrm>
                <a:off x="3341871" y="5455462"/>
                <a:ext cx="308285" cy="373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rgbClr val="595959"/>
                      </a:solidFill>
                    </a:ln>
                    <a:solidFill>
                      <a:srgbClr val="595959"/>
                    </a:solidFill>
                  </a:rPr>
                  <a:t>4</a:t>
                </a:r>
                <a:endParaRPr lang="ko-KR" altLang="en-US" dirty="0">
                  <a:ln>
                    <a:solidFill>
                      <a:srgbClr val="595959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E7E39DA-D643-4FCE-8C36-2C76B3D7EFF1}"/>
                </a:ext>
              </a:extLst>
            </p:cNvPr>
            <p:cNvGrpSpPr/>
            <p:nvPr/>
          </p:nvGrpSpPr>
          <p:grpSpPr>
            <a:xfrm>
              <a:off x="3171144" y="1163028"/>
              <a:ext cx="5849713" cy="2169369"/>
              <a:chOff x="3171144" y="1163028"/>
              <a:chExt cx="5849713" cy="2169369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5D62E30-14BA-4A72-98D9-DAEE08F786AE}"/>
                  </a:ext>
                </a:extLst>
              </p:cNvPr>
              <p:cNvGrpSpPr/>
              <p:nvPr/>
            </p:nvGrpSpPr>
            <p:grpSpPr>
              <a:xfrm>
                <a:off x="3175457" y="1163028"/>
                <a:ext cx="5841087" cy="649738"/>
                <a:chOff x="3175457" y="1163028"/>
                <a:chExt cx="5841087" cy="649738"/>
              </a:xfrm>
              <a:effectLst>
                <a:outerShdw blurRad="50800" dist="38100" dir="6000000" sx="101000" sy="101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" name="모서리가 둥근 직사각형 20"/>
                <p:cNvSpPr/>
                <p:nvPr/>
              </p:nvSpPr>
              <p:spPr>
                <a:xfrm>
                  <a:off x="3211049" y="1163028"/>
                  <a:ext cx="5805495" cy="6497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5A24"/>
                </a:solidFill>
                <a:ln w="952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24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prstClr val="white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프로젝트 개요</a:t>
                  </a:r>
                </a:p>
              </p:txBody>
            </p:sp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3175457" y="1163028"/>
                  <a:ext cx="649738" cy="6497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rgbClr val="FFB08B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  <a:defRPr/>
                  </a:pPr>
                  <a:endPara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6B698E1-AE9C-466B-997E-7F0831B28C1D}"/>
                    </a:ext>
                  </a:extLst>
                </p:cNvPr>
                <p:cNvSpPr txBox="1"/>
                <p:nvPr/>
              </p:nvSpPr>
              <p:spPr>
                <a:xfrm>
                  <a:off x="3346184" y="1301207"/>
                  <a:ext cx="308285" cy="373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n>
                        <a:solidFill>
                          <a:srgbClr val="595959"/>
                        </a:solidFill>
                      </a:ln>
                      <a:solidFill>
                        <a:srgbClr val="595959"/>
                      </a:solidFill>
                    </a:rPr>
                    <a:t>1</a:t>
                  </a:r>
                  <a:endParaRPr lang="ko-KR" altLang="en-US" dirty="0">
                    <a:ln>
                      <a:solidFill>
                        <a:srgbClr val="595959"/>
                      </a:solidFill>
                    </a:ln>
                    <a:solidFill>
                      <a:srgbClr val="595959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3B40740-FECE-408C-A4E4-BA032FB36E85}"/>
                  </a:ext>
                </a:extLst>
              </p:cNvPr>
              <p:cNvGrpSpPr/>
              <p:nvPr/>
            </p:nvGrpSpPr>
            <p:grpSpPr>
              <a:xfrm>
                <a:off x="3171144" y="2682659"/>
                <a:ext cx="5849713" cy="649738"/>
                <a:chOff x="3171144" y="2682659"/>
                <a:chExt cx="5849713" cy="649738"/>
              </a:xfrm>
              <a:effectLst>
                <a:outerShdw blurRad="50800" dist="38100" dir="6000000" sx="101000" sy="101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3215362" y="2682659"/>
                  <a:ext cx="5805495" cy="6497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5A24"/>
                </a:solidFill>
                <a:ln w="952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ko-KR" altLang="en-US" sz="24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prstClr val="white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구현결과 확인</a:t>
                  </a:r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3171144" y="2682659"/>
                  <a:ext cx="649738" cy="6497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rgbClr val="FFB08B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  <a:defRPr/>
                  </a:pPr>
                  <a:endPara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423A5DC-690E-4794-92C9-8F9764122261}"/>
                    </a:ext>
                  </a:extLst>
                </p:cNvPr>
                <p:cNvSpPr txBox="1"/>
                <p:nvPr/>
              </p:nvSpPr>
              <p:spPr>
                <a:xfrm>
                  <a:off x="3341871" y="2825577"/>
                  <a:ext cx="308285" cy="373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n>
                        <a:solidFill>
                          <a:srgbClr val="595959"/>
                        </a:solidFill>
                      </a:ln>
                      <a:solidFill>
                        <a:srgbClr val="595959"/>
                      </a:solidFill>
                    </a:rPr>
                    <a:t>2</a:t>
                  </a:r>
                  <a:endParaRPr lang="ko-KR" altLang="en-US" dirty="0">
                    <a:ln>
                      <a:solidFill>
                        <a:srgbClr val="595959"/>
                      </a:solidFill>
                    </a:ln>
                    <a:solidFill>
                      <a:srgbClr val="595959"/>
                    </a:solidFill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92712FF-441F-405E-94B2-7EA4A0911FED}"/>
                  </a:ext>
                </a:extLst>
              </p:cNvPr>
              <p:cNvGrpSpPr/>
              <p:nvPr/>
            </p:nvGrpSpPr>
            <p:grpSpPr>
              <a:xfrm>
                <a:off x="3643663" y="1919073"/>
                <a:ext cx="4904674" cy="565839"/>
                <a:chOff x="3643663" y="1900928"/>
                <a:chExt cx="4904674" cy="565839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4C8EA07-400C-42FB-A838-52A60ABC22F6}"/>
                    </a:ext>
                  </a:extLst>
                </p:cNvPr>
                <p:cNvGrpSpPr/>
                <p:nvPr/>
              </p:nvGrpSpPr>
              <p:grpSpPr>
                <a:xfrm>
                  <a:off x="6653656" y="1983970"/>
                  <a:ext cx="1894681" cy="399754"/>
                  <a:chOff x="6426360" y="3284921"/>
                  <a:chExt cx="1894681" cy="399754"/>
                </a:xfrm>
              </p:grpSpPr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57F9525F-6ACE-4F27-802A-99BE660261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8900000">
                    <a:off x="6426360" y="3289027"/>
                    <a:ext cx="395648" cy="395648"/>
                  </a:xfrm>
                  <a:prstGeom prst="rect">
                    <a:avLst/>
                  </a:prstGeom>
                </p:spPr>
              </p:pic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F3AF8CF-27C9-4B70-B431-2FA92EAD0A6C}"/>
                      </a:ext>
                    </a:extLst>
                  </p:cNvPr>
                  <p:cNvSpPr txBox="1"/>
                  <p:nvPr/>
                </p:nvSpPr>
                <p:spPr>
                  <a:xfrm>
                    <a:off x="6905037" y="3284921"/>
                    <a:ext cx="1416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개발 환경</a:t>
                    </a:r>
                  </a:p>
                </p:txBody>
              </p:sp>
            </p:grp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F9C80EE7-4F32-4BF4-A61C-492427C8D6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619" b="34581"/>
                <a:stretch/>
              </p:blipFill>
              <p:spPr>
                <a:xfrm>
                  <a:off x="3643663" y="1900928"/>
                  <a:ext cx="2438961" cy="56583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740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32887" y="2186369"/>
            <a:ext cx="2110263" cy="2959246"/>
            <a:chOff x="232887" y="1548194"/>
            <a:chExt cx="2110263" cy="295924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32887" y="1548194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32887" y="4279188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최정은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2887" y="4279188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Front</a:t>
              </a:r>
              <a:endPara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14" name="Picture 8" descr="C:\Users\xkcka\OneDrive\Desktop\4.png">
            <a:extLst>
              <a:ext uri="{FF2B5EF4-FFF2-40B4-BE49-F238E27FC236}">
                <a16:creationId xmlns:a16="http://schemas.microsoft.com/office/drawing/2014/main" id="{FE7A0A34-EB37-4644-BBCA-C1B571055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7" t="15117" r="35361" b="32076"/>
          <a:stretch/>
        </p:blipFill>
        <p:spPr bwMode="auto">
          <a:xfrm>
            <a:off x="619125" y="2214944"/>
            <a:ext cx="1352550" cy="24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DA898B-305D-49B3-8D3F-EFBFECB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20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DA8B6-5669-4785-8A0B-F91AA079075E}"/>
              </a:ext>
            </a:extLst>
          </p:cNvPr>
          <p:cNvSpPr txBox="1"/>
          <p:nvPr/>
        </p:nvSpPr>
        <p:spPr>
          <a:xfrm>
            <a:off x="209285" y="1726723"/>
            <a:ext cx="228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Frontend /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화면 설계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4C11BF-3D60-4259-A627-8551FA315BAA}"/>
              </a:ext>
            </a:extLst>
          </p:cNvPr>
          <p:cNvGrpSpPr/>
          <p:nvPr/>
        </p:nvGrpSpPr>
        <p:grpSpPr>
          <a:xfrm>
            <a:off x="2663576" y="1146169"/>
            <a:ext cx="9319139" cy="1157406"/>
            <a:chOff x="2717459" y="1151648"/>
            <a:chExt cx="9319139" cy="11574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C1D9F6-563D-414F-9EBA-8D387CB08939}"/>
                </a:ext>
              </a:extLst>
            </p:cNvPr>
            <p:cNvSpPr txBox="1"/>
            <p:nvPr/>
          </p:nvSpPr>
          <p:spPr>
            <a:xfrm>
              <a:off x="2717459" y="1151648"/>
              <a:ext cx="13961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배운점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BC5F92-F458-43DF-AA16-E40DA84DFA31}"/>
                </a:ext>
              </a:extLst>
            </p:cNvPr>
            <p:cNvSpPr txBox="1"/>
            <p:nvPr/>
          </p:nvSpPr>
          <p:spPr>
            <a:xfrm>
              <a:off x="3216598" y="1908944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Redux, Saga</a:t>
              </a:r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대한 사용법 및 지식 함양과 반응형 웹에 대한 이해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81997F-7C03-4AE5-B124-AAA6422DDB6A}"/>
              </a:ext>
            </a:extLst>
          </p:cNvPr>
          <p:cNvGrpSpPr/>
          <p:nvPr/>
        </p:nvGrpSpPr>
        <p:grpSpPr>
          <a:xfrm>
            <a:off x="2639974" y="2713193"/>
            <a:ext cx="9319139" cy="1157406"/>
            <a:chOff x="2717459" y="3201988"/>
            <a:chExt cx="9319139" cy="11574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7D3F98-E80D-42CA-BA3C-65B8E185FE10}"/>
                </a:ext>
              </a:extLst>
            </p:cNvPr>
            <p:cNvSpPr txBox="1"/>
            <p:nvPr/>
          </p:nvSpPr>
          <p:spPr>
            <a:xfrm>
              <a:off x="2717459" y="3201988"/>
              <a:ext cx="1535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아쉬운점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324D25-BCED-48C2-B658-C526F5599373}"/>
                </a:ext>
              </a:extLst>
            </p:cNvPr>
            <p:cNvSpPr txBox="1"/>
            <p:nvPr/>
          </p:nvSpPr>
          <p:spPr>
            <a:xfrm>
              <a:off x="3216598" y="3959284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수행 시 소통과 협업의 중요성 인지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73D0CA-D705-4618-8F5D-5B264E9E3DF5}"/>
              </a:ext>
            </a:extLst>
          </p:cNvPr>
          <p:cNvGrpSpPr/>
          <p:nvPr/>
        </p:nvGrpSpPr>
        <p:grpSpPr>
          <a:xfrm>
            <a:off x="2639974" y="4257378"/>
            <a:ext cx="9319139" cy="1730795"/>
            <a:chOff x="2717459" y="4871327"/>
            <a:chExt cx="9319139" cy="17307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2C2067-80EA-47B8-87F2-EEBC8D41470F}"/>
                </a:ext>
              </a:extLst>
            </p:cNvPr>
            <p:cNvSpPr txBox="1"/>
            <p:nvPr/>
          </p:nvSpPr>
          <p:spPr>
            <a:xfrm>
              <a:off x="2717459" y="4871327"/>
              <a:ext cx="1535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다음목표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F6F213D-C0C9-4678-8F49-27DBBC12548C}"/>
                </a:ext>
              </a:extLst>
            </p:cNvPr>
            <p:cNvGrpSpPr/>
            <p:nvPr/>
          </p:nvGrpSpPr>
          <p:grpSpPr>
            <a:xfrm>
              <a:off x="3216598" y="5590522"/>
              <a:ext cx="8820000" cy="1011600"/>
              <a:chOff x="3216598" y="5590522"/>
              <a:chExt cx="8820000" cy="10116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364C42-E842-4E03-A829-F7AA1C587767}"/>
                  </a:ext>
                </a:extLst>
              </p:cNvPr>
              <p:cNvSpPr txBox="1"/>
              <p:nvPr/>
            </p:nvSpPr>
            <p:spPr>
              <a:xfrm>
                <a:off x="3216598" y="5590522"/>
                <a:ext cx="882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구현된 웹 결과물에 대한  반응형 디자인 보완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D6FDCF-DCB0-49B3-8489-005F0B05CF01}"/>
                  </a:ext>
                </a:extLst>
              </p:cNvPr>
              <p:cNvSpPr txBox="1"/>
              <p:nvPr/>
            </p:nvSpPr>
            <p:spPr>
              <a:xfrm>
                <a:off x="3216598" y="6202012"/>
                <a:ext cx="882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프론트엔드</a:t>
                </a:r>
                <a:r>
                  <a:rPr lang="ko-KR" altLang="en-US" sz="20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개발자로서 추가적인 디자인 학습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935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32887" y="2186369"/>
            <a:ext cx="2110263" cy="2959246"/>
            <a:chOff x="232887" y="1548194"/>
            <a:chExt cx="2110263" cy="295924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32887" y="1548194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32887" y="4279188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권영인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2887" y="4279188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Back</a:t>
              </a:r>
              <a:endPara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15" name="Picture 9" descr="C:\Users\xkcka\OneDrive\Desktop\3.png">
            <a:extLst>
              <a:ext uri="{FF2B5EF4-FFF2-40B4-BE49-F238E27FC236}">
                <a16:creationId xmlns:a16="http://schemas.microsoft.com/office/drawing/2014/main" id="{99237412-A247-4EEB-B105-2287FD080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9" t="14304" r="36585" b="31465"/>
          <a:stretch/>
        </p:blipFill>
        <p:spPr bwMode="auto">
          <a:xfrm>
            <a:off x="647700" y="2186369"/>
            <a:ext cx="1266825" cy="253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DA898B-305D-49B3-8D3F-EFBFECB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031" y="6458588"/>
            <a:ext cx="493388" cy="365125"/>
          </a:xfrm>
        </p:spPr>
        <p:txBody>
          <a:bodyPr/>
          <a:lstStyle/>
          <a:p>
            <a:fld id="{339B9C72-21D5-4AB9-87FA-CC4C72A0D342}" type="slidenum">
              <a:rPr lang="en-US" altLang="ko-KR" smtClean="0"/>
              <a:pPr/>
              <a:t>21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DA8B6-5669-4785-8A0B-F91AA079075E}"/>
              </a:ext>
            </a:extLst>
          </p:cNvPr>
          <p:cNvSpPr txBox="1"/>
          <p:nvPr/>
        </p:nvSpPr>
        <p:spPr>
          <a:xfrm>
            <a:off x="209285" y="1726723"/>
            <a:ext cx="228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Backend / DB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616A0E-E56B-4179-8152-59FA99DD39FE}"/>
              </a:ext>
            </a:extLst>
          </p:cNvPr>
          <p:cNvSpPr txBox="1"/>
          <p:nvPr/>
        </p:nvSpPr>
        <p:spPr>
          <a:xfrm>
            <a:off x="2717459" y="1151648"/>
            <a:ext cx="1396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배운점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71207-D453-4E0C-9384-A74AADAC9193}"/>
              </a:ext>
            </a:extLst>
          </p:cNvPr>
          <p:cNvSpPr txBox="1"/>
          <p:nvPr/>
        </p:nvSpPr>
        <p:spPr>
          <a:xfrm>
            <a:off x="3216598" y="1908944"/>
            <a:ext cx="88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DB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에 대한 이해 및 학습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09C758-34CE-42B9-883F-EEF561EF0249}"/>
              </a:ext>
            </a:extLst>
          </p:cNvPr>
          <p:cNvSpPr txBox="1"/>
          <p:nvPr/>
        </p:nvSpPr>
        <p:spPr>
          <a:xfrm>
            <a:off x="3216598" y="2531244"/>
            <a:ext cx="8874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서비스 아키텍처와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개발자로서의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역할 이해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371AF3A-1BD9-4D3E-8222-4AD39E957C17}"/>
              </a:ext>
            </a:extLst>
          </p:cNvPr>
          <p:cNvGrpSpPr/>
          <p:nvPr/>
        </p:nvGrpSpPr>
        <p:grpSpPr>
          <a:xfrm>
            <a:off x="2717459" y="3324180"/>
            <a:ext cx="9319139" cy="1154321"/>
            <a:chOff x="2717459" y="3101930"/>
            <a:chExt cx="9319139" cy="11543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6E070-77D3-481E-BCFB-4D406D59BB4C}"/>
                </a:ext>
              </a:extLst>
            </p:cNvPr>
            <p:cNvSpPr txBox="1"/>
            <p:nvPr/>
          </p:nvSpPr>
          <p:spPr>
            <a:xfrm>
              <a:off x="2717459" y="3101930"/>
              <a:ext cx="1535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아쉬운점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22A91A-557C-4DD9-8417-4076DE3546A9}"/>
                </a:ext>
              </a:extLst>
            </p:cNvPr>
            <p:cNvSpPr txBox="1"/>
            <p:nvPr/>
          </p:nvSpPr>
          <p:spPr>
            <a:xfrm>
              <a:off x="3216598" y="3856141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명확하지 않은 서비스 설계로 인한 일정 지연 및 효율성 저하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61B6FB6-31C4-4428-B152-BD7EE44A1F64}"/>
              </a:ext>
            </a:extLst>
          </p:cNvPr>
          <p:cNvGrpSpPr/>
          <p:nvPr/>
        </p:nvGrpSpPr>
        <p:grpSpPr>
          <a:xfrm>
            <a:off x="2717459" y="4871327"/>
            <a:ext cx="9319139" cy="1157405"/>
            <a:chOff x="2717459" y="4490327"/>
            <a:chExt cx="9319139" cy="1157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0C1605-0F88-468B-A697-3D905068C588}"/>
                </a:ext>
              </a:extLst>
            </p:cNvPr>
            <p:cNvSpPr txBox="1"/>
            <p:nvPr/>
          </p:nvSpPr>
          <p:spPr>
            <a:xfrm>
              <a:off x="2717459" y="4490327"/>
              <a:ext cx="1535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다음목표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B21BCC-96DE-47C9-9E8A-E3E4366954D8}"/>
                </a:ext>
              </a:extLst>
            </p:cNvPr>
            <p:cNvSpPr txBox="1"/>
            <p:nvPr/>
          </p:nvSpPr>
          <p:spPr>
            <a:xfrm>
              <a:off x="3216598" y="5247622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테스트 주도 개발방식의 적용과 코드 품질을 고려한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33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32887" y="2186369"/>
            <a:ext cx="2110263" cy="2959246"/>
            <a:chOff x="232887" y="1548194"/>
            <a:chExt cx="2110263" cy="295924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32887" y="1548194"/>
              <a:ext cx="2110263" cy="2883046"/>
            </a:xfrm>
            <a:prstGeom prst="roundRect">
              <a:avLst>
                <a:gd name="adj" fmla="val 3108"/>
              </a:avLst>
            </a:prstGeom>
            <a:solidFill>
              <a:schemeClr val="bg1"/>
            </a:solidFill>
            <a:ln>
              <a:solidFill>
                <a:srgbClr val="FFB08B"/>
              </a:solidFill>
            </a:ln>
            <a:effectLst>
              <a:outerShdw blurRad="127000" sx="98000" sy="9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32887" y="4279188"/>
              <a:ext cx="2110263" cy="228252"/>
            </a:xfrm>
            <a:prstGeom prst="roundRect">
              <a:avLst>
                <a:gd name="adj" fmla="val 50000"/>
              </a:avLst>
            </a:prstGeom>
            <a:solidFill>
              <a:srgbClr val="FFB08B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100" b="1" dirty="0" err="1">
                  <a:solidFill>
                    <a:prstClr val="white"/>
                  </a:solidFill>
                </a:rPr>
                <a:t>이은비</a:t>
              </a:r>
              <a:endParaRPr lang="en-US" altLang="ko-KR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2887" y="4279188"/>
              <a:ext cx="557975" cy="2282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rgbClr val="FFB0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9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Back</a:t>
              </a:r>
              <a:endPara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15" name="Picture 7" descr="C:\Users\xkcka\OneDrive\Desktop\5.png">
            <a:extLst>
              <a:ext uri="{FF2B5EF4-FFF2-40B4-BE49-F238E27FC236}">
                <a16:creationId xmlns:a16="http://schemas.microsoft.com/office/drawing/2014/main" id="{8F3B6393-9F86-40F9-ACBD-BEDCFBCF6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3" t="17247" r="37151" b="31872"/>
          <a:stretch/>
        </p:blipFill>
        <p:spPr bwMode="auto">
          <a:xfrm>
            <a:off x="628650" y="2285999"/>
            <a:ext cx="1266825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DA898B-305D-49B3-8D3F-EFBFECB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DA8B6-5669-4785-8A0B-F91AA079075E}"/>
              </a:ext>
            </a:extLst>
          </p:cNvPr>
          <p:cNvSpPr txBox="1"/>
          <p:nvPr/>
        </p:nvSpPr>
        <p:spPr>
          <a:xfrm>
            <a:off x="209285" y="1726723"/>
            <a:ext cx="228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Backend / Design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52B114-2D4A-4E2D-9E1A-B8EB26F6A698}"/>
              </a:ext>
            </a:extLst>
          </p:cNvPr>
          <p:cNvGrpSpPr/>
          <p:nvPr/>
        </p:nvGrpSpPr>
        <p:grpSpPr>
          <a:xfrm>
            <a:off x="2717459" y="3324180"/>
            <a:ext cx="9319139" cy="1154321"/>
            <a:chOff x="2717459" y="3101930"/>
            <a:chExt cx="9319139" cy="11543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923144-FCF2-423D-AC6D-F81D05216DF3}"/>
                </a:ext>
              </a:extLst>
            </p:cNvPr>
            <p:cNvSpPr txBox="1"/>
            <p:nvPr/>
          </p:nvSpPr>
          <p:spPr>
            <a:xfrm>
              <a:off x="2717459" y="3101930"/>
              <a:ext cx="1535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아쉬운점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D6323-DE6D-405D-8DD3-EDCD9F924AF4}"/>
                </a:ext>
              </a:extLst>
            </p:cNvPr>
            <p:cNvSpPr txBox="1"/>
            <p:nvPr/>
          </p:nvSpPr>
          <p:spPr>
            <a:xfrm>
              <a:off x="3216598" y="3856141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견고하지 못한 초기 설계로 인한 개발 효율성 저하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34ABAA-6077-40AE-90B3-B0CD02C74D3F}"/>
              </a:ext>
            </a:extLst>
          </p:cNvPr>
          <p:cNvGrpSpPr/>
          <p:nvPr/>
        </p:nvGrpSpPr>
        <p:grpSpPr>
          <a:xfrm>
            <a:off x="2717459" y="4871327"/>
            <a:ext cx="9319139" cy="1157405"/>
            <a:chOff x="2717459" y="4490327"/>
            <a:chExt cx="9319139" cy="11574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67D215-9873-425A-B849-BD9D508A5C3B}"/>
                </a:ext>
              </a:extLst>
            </p:cNvPr>
            <p:cNvSpPr txBox="1"/>
            <p:nvPr/>
          </p:nvSpPr>
          <p:spPr>
            <a:xfrm>
              <a:off x="2717459" y="4490327"/>
              <a:ext cx="1535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다음목표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941B18-39D4-469C-8FB3-2717BE9E88E3}"/>
                </a:ext>
              </a:extLst>
            </p:cNvPr>
            <p:cNvSpPr txBox="1"/>
            <p:nvPr/>
          </p:nvSpPr>
          <p:spPr>
            <a:xfrm>
              <a:off x="3216598" y="5247622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다양한 서비스 요구사항 충족을 위한 추가적인 학습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FFEF-57C8-47F0-B8C3-C237C76664D8}"/>
              </a:ext>
            </a:extLst>
          </p:cNvPr>
          <p:cNvGrpSpPr/>
          <p:nvPr/>
        </p:nvGrpSpPr>
        <p:grpSpPr>
          <a:xfrm>
            <a:off x="2717459" y="1151648"/>
            <a:ext cx="9373437" cy="1779706"/>
            <a:chOff x="2717459" y="1151648"/>
            <a:chExt cx="9373437" cy="17797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94D3DD-E146-4CDF-A144-136EA41DB15C}"/>
                </a:ext>
              </a:extLst>
            </p:cNvPr>
            <p:cNvSpPr txBox="1"/>
            <p:nvPr/>
          </p:nvSpPr>
          <p:spPr>
            <a:xfrm>
              <a:off x="2717459" y="1151648"/>
              <a:ext cx="13961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배운점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1C5FD7-FFC4-4BBF-BD64-2705063D8EA5}"/>
                </a:ext>
              </a:extLst>
            </p:cNvPr>
            <p:cNvSpPr txBox="1"/>
            <p:nvPr/>
          </p:nvSpPr>
          <p:spPr>
            <a:xfrm>
              <a:off x="3216598" y="1908944"/>
              <a:ext cx="882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백엔드에서</a:t>
              </a:r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처리되는 데이터의 흐름 및 프론트와의 연결 방식에 대한 이해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39467-3443-4F88-A806-EA62B4CB1F0B}"/>
                </a:ext>
              </a:extLst>
            </p:cNvPr>
            <p:cNvSpPr txBox="1"/>
            <p:nvPr/>
          </p:nvSpPr>
          <p:spPr>
            <a:xfrm>
              <a:off x="3216598" y="2531244"/>
              <a:ext cx="8874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다른 </a:t>
              </a:r>
              <a:r>
                <a:rPr lang="ko-KR" altLang="en-US" sz="20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담당자들과의</a:t>
              </a:r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협업 및 의사소통 도구</a:t>
              </a:r>
              <a:r>
                <a:rPr lang="en-US" altLang="ko-KR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(Trello)</a:t>
              </a:r>
              <a:r>
                <a:rPr lang="ko-KR" altLang="en-US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중요성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9852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100183" y="2898086"/>
            <a:ext cx="5991635" cy="1204882"/>
          </a:xfrm>
          <a:prstGeom prst="rect">
            <a:avLst/>
          </a:prstGeom>
          <a:solidFill>
            <a:srgbClr val="F6F8F8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/>
              <a:t>감사합니다</a:t>
            </a:r>
            <a:r>
              <a:rPr lang="en-US" altLang="ko-KR" sz="3600" b="1" dirty="0"/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666666">
                      <a:alpha val="2000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</a:rPr>
              <a:t>D&amp;D Project </a:t>
            </a:r>
            <a:r>
              <a:rPr lang="en-US" altLang="ko-KR" sz="1400" dirty="0" err="1">
                <a:ln>
                  <a:solidFill>
                    <a:srgbClr val="666666">
                      <a:alpha val="2000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</a:rPr>
              <a:t>Dabeen</a:t>
            </a:r>
            <a:endParaRPr lang="en-US" altLang="ko-KR" sz="1400" dirty="0">
              <a:ln>
                <a:solidFill>
                  <a:srgbClr val="666666">
                    <a:alpha val="2000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ED0274-7514-49FE-8B38-0A48297C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0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549275" y="1266805"/>
            <a:ext cx="11095135" cy="5183674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583F8F09-E23B-40BD-9763-83CFE37B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3</a:t>
            </a:fld>
            <a:endParaRPr 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C6EA308-164C-458F-9345-6F4D9D2CEDAD}"/>
              </a:ext>
            </a:extLst>
          </p:cNvPr>
          <p:cNvGrpSpPr/>
          <p:nvPr/>
        </p:nvGrpSpPr>
        <p:grpSpPr>
          <a:xfrm>
            <a:off x="1174243" y="3420133"/>
            <a:ext cx="4296788" cy="2976833"/>
            <a:chOff x="1374400" y="3420133"/>
            <a:chExt cx="4296788" cy="2976833"/>
          </a:xfrm>
        </p:grpSpPr>
        <p:pic>
          <p:nvPicPr>
            <p:cNvPr id="1026" name="Picture 2" descr="C:\Users\xkcka\OneDrive\Desktop\그림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180" y="3420133"/>
              <a:ext cx="3601008" cy="2976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xkcka\OneDrive\Desktop\그림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400" y="5077021"/>
              <a:ext cx="799283" cy="922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C:\Users\xkcka\OneDrive\Desktop\그림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618" y="3317572"/>
            <a:ext cx="3215489" cy="321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4">
            <a:extLst>
              <a:ext uri="{FF2B5EF4-FFF2-40B4-BE49-F238E27FC236}">
                <a16:creationId xmlns:a16="http://schemas.microsoft.com/office/drawing/2014/main" id="{7400B2FC-AD2D-4505-B24D-33FECDCB1BF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997825" y="3230563"/>
            <a:ext cx="47625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0D97430-8251-4824-BFAB-B60F5AD92D22}"/>
              </a:ext>
            </a:extLst>
          </p:cNvPr>
          <p:cNvGrpSpPr/>
          <p:nvPr/>
        </p:nvGrpSpPr>
        <p:grpSpPr>
          <a:xfrm>
            <a:off x="7974013" y="3198813"/>
            <a:ext cx="452438" cy="468312"/>
            <a:chOff x="7974013" y="3198813"/>
            <a:chExt cx="452438" cy="468312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E6AD2899-5894-45BF-AEFA-5DB621B1A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325" y="3284538"/>
              <a:ext cx="269875" cy="280987"/>
            </a:xfrm>
            <a:custGeom>
              <a:avLst/>
              <a:gdLst>
                <a:gd name="T0" fmla="*/ 12 w 34"/>
                <a:gd name="T1" fmla="*/ 3 h 36"/>
                <a:gd name="T2" fmla="*/ 2 w 34"/>
                <a:gd name="T3" fmla="*/ 26 h 36"/>
                <a:gd name="T4" fmla="*/ 4 w 34"/>
                <a:gd name="T5" fmla="*/ 28 h 36"/>
                <a:gd name="T6" fmla="*/ 31 w 34"/>
                <a:gd name="T7" fmla="*/ 22 h 36"/>
                <a:gd name="T8" fmla="*/ 12 w 34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6">
                  <a:moveTo>
                    <a:pt x="12" y="3"/>
                  </a:moveTo>
                  <a:cubicBezTo>
                    <a:pt x="1" y="6"/>
                    <a:pt x="0" y="17"/>
                    <a:pt x="2" y="26"/>
                  </a:cubicBezTo>
                  <a:cubicBezTo>
                    <a:pt x="3" y="26"/>
                    <a:pt x="3" y="27"/>
                    <a:pt x="4" y="28"/>
                  </a:cubicBezTo>
                  <a:cubicBezTo>
                    <a:pt x="13" y="36"/>
                    <a:pt x="27" y="33"/>
                    <a:pt x="31" y="22"/>
                  </a:cubicBezTo>
                  <a:cubicBezTo>
                    <a:pt x="34" y="10"/>
                    <a:pt x="23" y="0"/>
                    <a:pt x="12" y="3"/>
                  </a:cubicBezTo>
                  <a:close/>
                </a:path>
              </a:pathLst>
            </a:custGeom>
            <a:solidFill>
              <a:srgbClr val="E89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B3ED300-8395-42A5-B30E-7E1FBF778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325" y="3284538"/>
              <a:ext cx="269875" cy="280987"/>
            </a:xfrm>
            <a:custGeom>
              <a:avLst/>
              <a:gdLst>
                <a:gd name="T0" fmla="*/ 12 w 34"/>
                <a:gd name="T1" fmla="*/ 3 h 36"/>
                <a:gd name="T2" fmla="*/ 2 w 34"/>
                <a:gd name="T3" fmla="*/ 26 h 36"/>
                <a:gd name="T4" fmla="*/ 4 w 34"/>
                <a:gd name="T5" fmla="*/ 28 h 36"/>
                <a:gd name="T6" fmla="*/ 31 w 34"/>
                <a:gd name="T7" fmla="*/ 22 h 36"/>
                <a:gd name="T8" fmla="*/ 12 w 34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6">
                  <a:moveTo>
                    <a:pt x="12" y="3"/>
                  </a:moveTo>
                  <a:cubicBezTo>
                    <a:pt x="1" y="6"/>
                    <a:pt x="0" y="17"/>
                    <a:pt x="2" y="26"/>
                  </a:cubicBezTo>
                  <a:cubicBezTo>
                    <a:pt x="3" y="26"/>
                    <a:pt x="3" y="27"/>
                    <a:pt x="4" y="28"/>
                  </a:cubicBezTo>
                  <a:cubicBezTo>
                    <a:pt x="13" y="36"/>
                    <a:pt x="27" y="33"/>
                    <a:pt x="31" y="22"/>
                  </a:cubicBezTo>
                  <a:cubicBezTo>
                    <a:pt x="34" y="10"/>
                    <a:pt x="23" y="0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916B39D1-A7A1-463B-A8CB-61E6F5B9B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4013" y="3198813"/>
              <a:ext cx="452438" cy="468312"/>
            </a:xfrm>
            <a:custGeom>
              <a:avLst/>
              <a:gdLst>
                <a:gd name="T0" fmla="*/ 22 w 57"/>
                <a:gd name="T1" fmla="*/ 4 h 60"/>
                <a:gd name="T2" fmla="*/ 9 w 57"/>
                <a:gd name="T3" fmla="*/ 12 h 60"/>
                <a:gd name="T4" fmla="*/ 10 w 57"/>
                <a:gd name="T5" fmla="*/ 47 h 60"/>
                <a:gd name="T6" fmla="*/ 52 w 57"/>
                <a:gd name="T7" fmla="*/ 35 h 60"/>
                <a:gd name="T8" fmla="*/ 22 w 57"/>
                <a:gd name="T9" fmla="*/ 4 h 60"/>
                <a:gd name="T10" fmla="*/ 42 w 57"/>
                <a:gd name="T11" fmla="*/ 33 h 60"/>
                <a:gd name="T12" fmla="*/ 15 w 57"/>
                <a:gd name="T13" fmla="*/ 39 h 60"/>
                <a:gd name="T14" fmla="*/ 13 w 57"/>
                <a:gd name="T15" fmla="*/ 37 h 60"/>
                <a:gd name="T16" fmla="*/ 23 w 57"/>
                <a:gd name="T17" fmla="*/ 14 h 60"/>
                <a:gd name="T18" fmla="*/ 42 w 5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60">
                  <a:moveTo>
                    <a:pt x="22" y="4"/>
                  </a:moveTo>
                  <a:cubicBezTo>
                    <a:pt x="17" y="5"/>
                    <a:pt x="12" y="8"/>
                    <a:pt x="9" y="12"/>
                  </a:cubicBezTo>
                  <a:cubicBezTo>
                    <a:pt x="0" y="21"/>
                    <a:pt x="0" y="38"/>
                    <a:pt x="10" y="47"/>
                  </a:cubicBezTo>
                  <a:cubicBezTo>
                    <a:pt x="24" y="60"/>
                    <a:pt x="46" y="54"/>
                    <a:pt x="52" y="35"/>
                  </a:cubicBezTo>
                  <a:cubicBezTo>
                    <a:pt x="57" y="17"/>
                    <a:pt x="41" y="0"/>
                    <a:pt x="22" y="4"/>
                  </a:cubicBezTo>
                  <a:close/>
                  <a:moveTo>
                    <a:pt x="42" y="33"/>
                  </a:moveTo>
                  <a:cubicBezTo>
                    <a:pt x="38" y="44"/>
                    <a:pt x="24" y="47"/>
                    <a:pt x="15" y="39"/>
                  </a:cubicBezTo>
                  <a:cubicBezTo>
                    <a:pt x="14" y="38"/>
                    <a:pt x="14" y="37"/>
                    <a:pt x="13" y="37"/>
                  </a:cubicBezTo>
                  <a:cubicBezTo>
                    <a:pt x="11" y="28"/>
                    <a:pt x="12" y="17"/>
                    <a:pt x="23" y="14"/>
                  </a:cubicBezTo>
                  <a:cubicBezTo>
                    <a:pt x="34" y="11"/>
                    <a:pt x="45" y="21"/>
                    <a:pt x="42" y="33"/>
                  </a:cubicBezTo>
                  <a:close/>
                </a:path>
              </a:pathLst>
            </a:custGeom>
            <a:solidFill>
              <a:srgbClr val="452A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EB606C5-A03A-4EB9-9CBB-ED9CE83F4396}"/>
              </a:ext>
            </a:extLst>
          </p:cNvPr>
          <p:cNvGrpSpPr/>
          <p:nvPr/>
        </p:nvGrpSpPr>
        <p:grpSpPr>
          <a:xfrm>
            <a:off x="8480426" y="3685947"/>
            <a:ext cx="301625" cy="320675"/>
            <a:chOff x="8188325" y="3683000"/>
            <a:chExt cx="301625" cy="320675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3E6522E-6762-4CCF-9E4D-B56AFA0A4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700" y="3768725"/>
              <a:ext cx="127000" cy="133350"/>
            </a:xfrm>
            <a:custGeom>
              <a:avLst/>
              <a:gdLst>
                <a:gd name="T0" fmla="*/ 5 w 16"/>
                <a:gd name="T1" fmla="*/ 2 h 17"/>
                <a:gd name="T2" fmla="*/ 0 w 16"/>
                <a:gd name="T3" fmla="*/ 12 h 17"/>
                <a:gd name="T4" fmla="*/ 1 w 16"/>
                <a:gd name="T5" fmla="*/ 13 h 17"/>
                <a:gd name="T6" fmla="*/ 14 w 16"/>
                <a:gd name="T7" fmla="*/ 11 h 17"/>
                <a:gd name="T8" fmla="*/ 5 w 16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5" y="2"/>
                  </a:moveTo>
                  <a:cubicBezTo>
                    <a:pt x="0" y="3"/>
                    <a:pt x="0" y="7"/>
                    <a:pt x="0" y="12"/>
                  </a:cubicBezTo>
                  <a:cubicBezTo>
                    <a:pt x="1" y="12"/>
                    <a:pt x="1" y="12"/>
                    <a:pt x="1" y="13"/>
                  </a:cubicBezTo>
                  <a:cubicBezTo>
                    <a:pt x="5" y="17"/>
                    <a:pt x="12" y="16"/>
                    <a:pt x="14" y="11"/>
                  </a:cubicBezTo>
                  <a:cubicBezTo>
                    <a:pt x="16" y="5"/>
                    <a:pt x="11" y="0"/>
                    <a:pt x="5" y="2"/>
                  </a:cubicBezTo>
                  <a:close/>
                </a:path>
              </a:pathLst>
            </a:custGeom>
            <a:solidFill>
              <a:srgbClr val="E89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3ADC0784-769A-4AB3-A81F-F3563C891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700" y="3768725"/>
              <a:ext cx="127000" cy="133350"/>
            </a:xfrm>
            <a:custGeom>
              <a:avLst/>
              <a:gdLst>
                <a:gd name="T0" fmla="*/ 5 w 16"/>
                <a:gd name="T1" fmla="*/ 2 h 17"/>
                <a:gd name="T2" fmla="*/ 0 w 16"/>
                <a:gd name="T3" fmla="*/ 12 h 17"/>
                <a:gd name="T4" fmla="*/ 1 w 16"/>
                <a:gd name="T5" fmla="*/ 13 h 17"/>
                <a:gd name="T6" fmla="*/ 14 w 16"/>
                <a:gd name="T7" fmla="*/ 11 h 17"/>
                <a:gd name="T8" fmla="*/ 5 w 16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5" y="2"/>
                  </a:moveTo>
                  <a:cubicBezTo>
                    <a:pt x="0" y="3"/>
                    <a:pt x="0" y="7"/>
                    <a:pt x="0" y="12"/>
                  </a:cubicBezTo>
                  <a:cubicBezTo>
                    <a:pt x="1" y="12"/>
                    <a:pt x="1" y="12"/>
                    <a:pt x="1" y="13"/>
                  </a:cubicBezTo>
                  <a:cubicBezTo>
                    <a:pt x="5" y="17"/>
                    <a:pt x="12" y="16"/>
                    <a:pt x="14" y="11"/>
                  </a:cubicBezTo>
                  <a:cubicBezTo>
                    <a:pt x="16" y="5"/>
                    <a:pt x="11" y="0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06ABF1-B405-46F6-8D9B-2851CA645E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3683000"/>
              <a:ext cx="301625" cy="320675"/>
            </a:xfrm>
            <a:custGeom>
              <a:avLst/>
              <a:gdLst>
                <a:gd name="T0" fmla="*/ 14 w 38"/>
                <a:gd name="T1" fmla="*/ 3 h 41"/>
                <a:gd name="T2" fmla="*/ 3 w 38"/>
                <a:gd name="T3" fmla="*/ 13 h 41"/>
                <a:gd name="T4" fmla="*/ 5 w 38"/>
                <a:gd name="T5" fmla="*/ 31 h 41"/>
                <a:gd name="T6" fmla="*/ 34 w 38"/>
                <a:gd name="T7" fmla="*/ 25 h 41"/>
                <a:gd name="T8" fmla="*/ 14 w 38"/>
                <a:gd name="T9" fmla="*/ 3 h 41"/>
                <a:gd name="T10" fmla="*/ 24 w 38"/>
                <a:gd name="T11" fmla="*/ 22 h 41"/>
                <a:gd name="T12" fmla="*/ 11 w 38"/>
                <a:gd name="T13" fmla="*/ 24 h 41"/>
                <a:gd name="T14" fmla="*/ 10 w 38"/>
                <a:gd name="T15" fmla="*/ 23 h 41"/>
                <a:gd name="T16" fmla="*/ 15 w 38"/>
                <a:gd name="T17" fmla="*/ 13 h 41"/>
                <a:gd name="T18" fmla="*/ 24 w 38"/>
                <a:gd name="T19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41">
                  <a:moveTo>
                    <a:pt x="14" y="3"/>
                  </a:moveTo>
                  <a:cubicBezTo>
                    <a:pt x="8" y="4"/>
                    <a:pt x="4" y="8"/>
                    <a:pt x="3" y="13"/>
                  </a:cubicBezTo>
                  <a:cubicBezTo>
                    <a:pt x="0" y="19"/>
                    <a:pt x="1" y="26"/>
                    <a:pt x="5" y="31"/>
                  </a:cubicBezTo>
                  <a:cubicBezTo>
                    <a:pt x="14" y="41"/>
                    <a:pt x="30" y="37"/>
                    <a:pt x="34" y="25"/>
                  </a:cubicBezTo>
                  <a:cubicBezTo>
                    <a:pt x="38" y="12"/>
                    <a:pt x="27" y="0"/>
                    <a:pt x="14" y="3"/>
                  </a:cubicBezTo>
                  <a:close/>
                  <a:moveTo>
                    <a:pt x="24" y="22"/>
                  </a:moveTo>
                  <a:cubicBezTo>
                    <a:pt x="22" y="27"/>
                    <a:pt x="15" y="28"/>
                    <a:pt x="11" y="24"/>
                  </a:cubicBezTo>
                  <a:cubicBezTo>
                    <a:pt x="11" y="23"/>
                    <a:pt x="11" y="23"/>
                    <a:pt x="10" y="23"/>
                  </a:cubicBezTo>
                  <a:cubicBezTo>
                    <a:pt x="10" y="18"/>
                    <a:pt x="10" y="14"/>
                    <a:pt x="15" y="13"/>
                  </a:cubicBezTo>
                  <a:cubicBezTo>
                    <a:pt x="21" y="11"/>
                    <a:pt x="26" y="16"/>
                    <a:pt x="24" y="22"/>
                  </a:cubicBezTo>
                  <a:close/>
                </a:path>
              </a:pathLst>
            </a:custGeom>
            <a:solidFill>
              <a:srgbClr val="452A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1D165365-4D0C-4D80-8EE0-DF96FEB4F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126" y="1564022"/>
            <a:ext cx="4095749" cy="1981662"/>
          </a:xfrm>
          <a:prstGeom prst="rect">
            <a:avLst/>
          </a:prstGeom>
        </p:spPr>
      </p:pic>
      <p:sp>
        <p:nvSpPr>
          <p:cNvPr id="43" name="AutoShape 13">
            <a:extLst>
              <a:ext uri="{FF2B5EF4-FFF2-40B4-BE49-F238E27FC236}">
                <a16:creationId xmlns:a16="http://schemas.microsoft.com/office/drawing/2014/main" id="{27F8FC4B-87DA-4D3F-8B1A-D6F3F68A8B9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743325" y="3667125"/>
            <a:ext cx="26987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15">
            <a:extLst>
              <a:ext uri="{FF2B5EF4-FFF2-40B4-BE49-F238E27FC236}">
                <a16:creationId xmlns:a16="http://schemas.microsoft.com/office/drawing/2014/main" id="{F5EB75BD-C606-4A9B-A725-E292A1C42633}"/>
              </a:ext>
            </a:extLst>
          </p:cNvPr>
          <p:cNvSpPr>
            <a:spLocks/>
          </p:cNvSpPr>
          <p:nvPr/>
        </p:nvSpPr>
        <p:spPr bwMode="auto">
          <a:xfrm>
            <a:off x="3775075" y="3690938"/>
            <a:ext cx="80963" cy="90488"/>
          </a:xfrm>
          <a:custGeom>
            <a:avLst/>
            <a:gdLst>
              <a:gd name="T0" fmla="*/ 19 w 21"/>
              <a:gd name="T1" fmla="*/ 14 h 23"/>
              <a:gd name="T2" fmla="*/ 4 w 21"/>
              <a:gd name="T3" fmla="*/ 3 h 23"/>
              <a:gd name="T4" fmla="*/ 4 w 21"/>
              <a:gd name="T5" fmla="*/ 4 h 23"/>
              <a:gd name="T6" fmla="*/ 3 w 21"/>
              <a:gd name="T7" fmla="*/ 5 h 23"/>
              <a:gd name="T8" fmla="*/ 2 w 21"/>
              <a:gd name="T9" fmla="*/ 16 h 23"/>
              <a:gd name="T10" fmla="*/ 19 w 21"/>
              <a:gd name="T11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23">
                <a:moveTo>
                  <a:pt x="19" y="14"/>
                </a:moveTo>
                <a:cubicBezTo>
                  <a:pt x="21" y="5"/>
                  <a:pt x="12" y="0"/>
                  <a:pt x="4" y="3"/>
                </a:cubicBezTo>
                <a:cubicBezTo>
                  <a:pt x="4" y="3"/>
                  <a:pt x="4" y="3"/>
                  <a:pt x="4" y="4"/>
                </a:cubicBezTo>
                <a:cubicBezTo>
                  <a:pt x="3" y="4"/>
                  <a:pt x="3" y="5"/>
                  <a:pt x="3" y="5"/>
                </a:cubicBezTo>
                <a:cubicBezTo>
                  <a:pt x="1" y="8"/>
                  <a:pt x="0" y="12"/>
                  <a:pt x="2" y="16"/>
                </a:cubicBezTo>
                <a:cubicBezTo>
                  <a:pt x="5" y="23"/>
                  <a:pt x="17" y="21"/>
                  <a:pt x="19" y="14"/>
                </a:cubicBezTo>
                <a:close/>
              </a:path>
            </a:pathLst>
          </a:custGeom>
          <a:solidFill>
            <a:srgbClr val="B91E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DEA9769C-F507-4BF0-98BB-15175E42AFB4}"/>
              </a:ext>
            </a:extLst>
          </p:cNvPr>
          <p:cNvSpPr>
            <a:spLocks/>
          </p:cNvSpPr>
          <p:nvPr/>
        </p:nvSpPr>
        <p:spPr bwMode="auto">
          <a:xfrm>
            <a:off x="3930650" y="3856038"/>
            <a:ext cx="58738" cy="58738"/>
          </a:xfrm>
          <a:custGeom>
            <a:avLst/>
            <a:gdLst>
              <a:gd name="T0" fmla="*/ 11 w 15"/>
              <a:gd name="T1" fmla="*/ 3 h 15"/>
              <a:gd name="T2" fmla="*/ 3 w 15"/>
              <a:gd name="T3" fmla="*/ 2 h 15"/>
              <a:gd name="T4" fmla="*/ 5 w 15"/>
              <a:gd name="T5" fmla="*/ 13 h 15"/>
              <a:gd name="T6" fmla="*/ 11 w 15"/>
              <a:gd name="T7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15">
                <a:moveTo>
                  <a:pt x="11" y="3"/>
                </a:moveTo>
                <a:cubicBezTo>
                  <a:pt x="9" y="1"/>
                  <a:pt x="6" y="0"/>
                  <a:pt x="3" y="2"/>
                </a:cubicBezTo>
                <a:cubicBezTo>
                  <a:pt x="2" y="6"/>
                  <a:pt x="0" y="11"/>
                  <a:pt x="5" y="13"/>
                </a:cubicBezTo>
                <a:cubicBezTo>
                  <a:pt x="11" y="15"/>
                  <a:pt x="15" y="8"/>
                  <a:pt x="11" y="3"/>
                </a:cubicBezTo>
                <a:close/>
              </a:path>
            </a:pathLst>
          </a:custGeom>
          <a:solidFill>
            <a:srgbClr val="B91E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id="{AEED999F-199B-4B00-9C6A-2FC4DA72545A}"/>
              </a:ext>
            </a:extLst>
          </p:cNvPr>
          <p:cNvSpPr>
            <a:spLocks/>
          </p:cNvSpPr>
          <p:nvPr/>
        </p:nvSpPr>
        <p:spPr bwMode="auto">
          <a:xfrm>
            <a:off x="3775075" y="3690938"/>
            <a:ext cx="80963" cy="90488"/>
          </a:xfrm>
          <a:custGeom>
            <a:avLst/>
            <a:gdLst>
              <a:gd name="T0" fmla="*/ 19 w 21"/>
              <a:gd name="T1" fmla="*/ 14 h 23"/>
              <a:gd name="T2" fmla="*/ 4 w 21"/>
              <a:gd name="T3" fmla="*/ 3 h 23"/>
              <a:gd name="T4" fmla="*/ 4 w 21"/>
              <a:gd name="T5" fmla="*/ 4 h 23"/>
              <a:gd name="T6" fmla="*/ 3 w 21"/>
              <a:gd name="T7" fmla="*/ 5 h 23"/>
              <a:gd name="T8" fmla="*/ 2 w 21"/>
              <a:gd name="T9" fmla="*/ 16 h 23"/>
              <a:gd name="T10" fmla="*/ 19 w 21"/>
              <a:gd name="T11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23">
                <a:moveTo>
                  <a:pt x="19" y="14"/>
                </a:moveTo>
                <a:cubicBezTo>
                  <a:pt x="21" y="5"/>
                  <a:pt x="12" y="0"/>
                  <a:pt x="4" y="3"/>
                </a:cubicBezTo>
                <a:cubicBezTo>
                  <a:pt x="4" y="3"/>
                  <a:pt x="4" y="3"/>
                  <a:pt x="4" y="4"/>
                </a:cubicBezTo>
                <a:cubicBezTo>
                  <a:pt x="3" y="4"/>
                  <a:pt x="3" y="5"/>
                  <a:pt x="3" y="5"/>
                </a:cubicBezTo>
                <a:cubicBezTo>
                  <a:pt x="1" y="8"/>
                  <a:pt x="0" y="12"/>
                  <a:pt x="2" y="16"/>
                </a:cubicBezTo>
                <a:cubicBezTo>
                  <a:pt x="5" y="23"/>
                  <a:pt x="17" y="21"/>
                  <a:pt x="19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18">
            <a:extLst>
              <a:ext uri="{FF2B5EF4-FFF2-40B4-BE49-F238E27FC236}">
                <a16:creationId xmlns:a16="http://schemas.microsoft.com/office/drawing/2014/main" id="{A8B1A9B8-A281-4237-B6DC-D7059FC3EE7A}"/>
              </a:ext>
            </a:extLst>
          </p:cNvPr>
          <p:cNvSpPr>
            <a:spLocks/>
          </p:cNvSpPr>
          <p:nvPr/>
        </p:nvSpPr>
        <p:spPr bwMode="auto">
          <a:xfrm>
            <a:off x="3930650" y="3856038"/>
            <a:ext cx="58738" cy="58738"/>
          </a:xfrm>
          <a:custGeom>
            <a:avLst/>
            <a:gdLst>
              <a:gd name="T0" fmla="*/ 11 w 15"/>
              <a:gd name="T1" fmla="*/ 3 h 15"/>
              <a:gd name="T2" fmla="*/ 3 w 15"/>
              <a:gd name="T3" fmla="*/ 2 h 15"/>
              <a:gd name="T4" fmla="*/ 5 w 15"/>
              <a:gd name="T5" fmla="*/ 13 h 15"/>
              <a:gd name="T6" fmla="*/ 11 w 15"/>
              <a:gd name="T7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" h="15">
                <a:moveTo>
                  <a:pt x="11" y="3"/>
                </a:moveTo>
                <a:cubicBezTo>
                  <a:pt x="9" y="1"/>
                  <a:pt x="6" y="0"/>
                  <a:pt x="3" y="2"/>
                </a:cubicBezTo>
                <a:cubicBezTo>
                  <a:pt x="2" y="6"/>
                  <a:pt x="0" y="11"/>
                  <a:pt x="5" y="13"/>
                </a:cubicBezTo>
                <a:cubicBezTo>
                  <a:pt x="11" y="15"/>
                  <a:pt x="15" y="8"/>
                  <a:pt x="1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19">
            <a:extLst>
              <a:ext uri="{FF2B5EF4-FFF2-40B4-BE49-F238E27FC236}">
                <a16:creationId xmlns:a16="http://schemas.microsoft.com/office/drawing/2014/main" id="{473AB064-5092-4431-93AF-E26E344D68A6}"/>
              </a:ext>
            </a:extLst>
          </p:cNvPr>
          <p:cNvSpPr>
            <a:spLocks noEditPoints="1"/>
          </p:cNvSpPr>
          <p:nvPr/>
        </p:nvSpPr>
        <p:spPr bwMode="auto">
          <a:xfrm>
            <a:off x="4044950" y="3386978"/>
            <a:ext cx="383772" cy="412352"/>
          </a:xfrm>
          <a:custGeom>
            <a:avLst/>
            <a:gdLst>
              <a:gd name="T0" fmla="*/ 28 w 38"/>
              <a:gd name="T1" fmla="*/ 35 h 41"/>
              <a:gd name="T2" fmla="*/ 31 w 38"/>
              <a:gd name="T3" fmla="*/ 8 h 41"/>
              <a:gd name="T4" fmla="*/ 5 w 38"/>
              <a:gd name="T5" fmla="*/ 10 h 41"/>
              <a:gd name="T6" fmla="*/ 4 w 38"/>
              <a:gd name="T7" fmla="*/ 12 h 41"/>
              <a:gd name="T8" fmla="*/ 3 w 38"/>
              <a:gd name="T9" fmla="*/ 14 h 41"/>
              <a:gd name="T10" fmla="*/ 2 w 38"/>
              <a:gd name="T11" fmla="*/ 28 h 41"/>
              <a:gd name="T12" fmla="*/ 28 w 38"/>
              <a:gd name="T13" fmla="*/ 35 h 41"/>
              <a:gd name="T14" fmla="*/ 27 w 38"/>
              <a:gd name="T15" fmla="*/ 23 h 41"/>
              <a:gd name="T16" fmla="*/ 10 w 38"/>
              <a:gd name="T17" fmla="*/ 25 h 41"/>
              <a:gd name="T18" fmla="*/ 11 w 38"/>
              <a:gd name="T19" fmla="*/ 14 h 41"/>
              <a:gd name="T20" fmla="*/ 12 w 38"/>
              <a:gd name="T21" fmla="*/ 13 h 41"/>
              <a:gd name="T22" fmla="*/ 12 w 38"/>
              <a:gd name="T23" fmla="*/ 12 h 41"/>
              <a:gd name="T24" fmla="*/ 27 w 38"/>
              <a:gd name="T25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" h="41">
                <a:moveTo>
                  <a:pt x="28" y="35"/>
                </a:moveTo>
                <a:cubicBezTo>
                  <a:pt x="37" y="29"/>
                  <a:pt x="38" y="16"/>
                  <a:pt x="31" y="8"/>
                </a:cubicBezTo>
                <a:cubicBezTo>
                  <a:pt x="24" y="0"/>
                  <a:pt x="12" y="2"/>
                  <a:pt x="5" y="10"/>
                </a:cubicBezTo>
                <a:cubicBezTo>
                  <a:pt x="5" y="10"/>
                  <a:pt x="5" y="11"/>
                  <a:pt x="4" y="12"/>
                </a:cubicBezTo>
                <a:cubicBezTo>
                  <a:pt x="4" y="12"/>
                  <a:pt x="3" y="13"/>
                  <a:pt x="3" y="14"/>
                </a:cubicBezTo>
                <a:cubicBezTo>
                  <a:pt x="1" y="18"/>
                  <a:pt x="0" y="23"/>
                  <a:pt x="2" y="28"/>
                </a:cubicBezTo>
                <a:cubicBezTo>
                  <a:pt x="6" y="38"/>
                  <a:pt x="20" y="41"/>
                  <a:pt x="28" y="35"/>
                </a:cubicBezTo>
                <a:close/>
                <a:moveTo>
                  <a:pt x="27" y="23"/>
                </a:moveTo>
                <a:cubicBezTo>
                  <a:pt x="25" y="30"/>
                  <a:pt x="13" y="32"/>
                  <a:pt x="10" y="25"/>
                </a:cubicBezTo>
                <a:cubicBezTo>
                  <a:pt x="8" y="21"/>
                  <a:pt x="9" y="17"/>
                  <a:pt x="11" y="14"/>
                </a:cubicBezTo>
                <a:cubicBezTo>
                  <a:pt x="11" y="14"/>
                  <a:pt x="11" y="13"/>
                  <a:pt x="12" y="13"/>
                </a:cubicBezTo>
                <a:cubicBezTo>
                  <a:pt x="12" y="12"/>
                  <a:pt x="12" y="12"/>
                  <a:pt x="12" y="12"/>
                </a:cubicBezTo>
                <a:cubicBezTo>
                  <a:pt x="20" y="9"/>
                  <a:pt x="29" y="14"/>
                  <a:pt x="27" y="23"/>
                </a:cubicBezTo>
                <a:close/>
              </a:path>
            </a:pathLst>
          </a:custGeom>
          <a:solidFill>
            <a:srgbClr val="452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71B8112F-C927-41A6-A49E-330BF7D56FA7}"/>
              </a:ext>
            </a:extLst>
          </p:cNvPr>
          <p:cNvSpPr>
            <a:spLocks noEditPoints="1"/>
          </p:cNvSpPr>
          <p:nvPr/>
        </p:nvSpPr>
        <p:spPr bwMode="auto">
          <a:xfrm>
            <a:off x="3777590" y="4013650"/>
            <a:ext cx="306120" cy="343859"/>
          </a:xfrm>
          <a:custGeom>
            <a:avLst/>
            <a:gdLst>
              <a:gd name="T0" fmla="*/ 19 w 30"/>
              <a:gd name="T1" fmla="*/ 29 h 33"/>
              <a:gd name="T2" fmla="*/ 19 w 30"/>
              <a:gd name="T3" fmla="*/ 28 h 33"/>
              <a:gd name="T4" fmla="*/ 26 w 30"/>
              <a:gd name="T5" fmla="*/ 10 h 33"/>
              <a:gd name="T6" fmla="*/ 2 w 30"/>
              <a:gd name="T7" fmla="*/ 12 h 33"/>
              <a:gd name="T8" fmla="*/ 5 w 30"/>
              <a:gd name="T9" fmla="*/ 27 h 33"/>
              <a:gd name="T10" fmla="*/ 19 w 30"/>
              <a:gd name="T11" fmla="*/ 29 h 33"/>
              <a:gd name="T12" fmla="*/ 19 w 30"/>
              <a:gd name="T13" fmla="*/ 12 h 33"/>
              <a:gd name="T14" fmla="*/ 13 w 30"/>
              <a:gd name="T15" fmla="*/ 22 h 33"/>
              <a:gd name="T16" fmla="*/ 11 w 30"/>
              <a:gd name="T17" fmla="*/ 11 h 33"/>
              <a:gd name="T18" fmla="*/ 19 w 30"/>
              <a:gd name="T19" fmla="*/ 1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" h="33">
                <a:moveTo>
                  <a:pt x="19" y="29"/>
                </a:moveTo>
                <a:cubicBezTo>
                  <a:pt x="19" y="29"/>
                  <a:pt x="19" y="28"/>
                  <a:pt x="19" y="28"/>
                </a:cubicBezTo>
                <a:cubicBezTo>
                  <a:pt x="26" y="25"/>
                  <a:pt x="30" y="17"/>
                  <a:pt x="26" y="10"/>
                </a:cubicBezTo>
                <a:cubicBezTo>
                  <a:pt x="20" y="0"/>
                  <a:pt x="6" y="1"/>
                  <a:pt x="2" y="12"/>
                </a:cubicBezTo>
                <a:cubicBezTo>
                  <a:pt x="0" y="17"/>
                  <a:pt x="1" y="23"/>
                  <a:pt x="5" y="27"/>
                </a:cubicBezTo>
                <a:cubicBezTo>
                  <a:pt x="8" y="30"/>
                  <a:pt x="15" y="33"/>
                  <a:pt x="19" y="29"/>
                </a:cubicBezTo>
                <a:close/>
                <a:moveTo>
                  <a:pt x="19" y="12"/>
                </a:moveTo>
                <a:cubicBezTo>
                  <a:pt x="23" y="17"/>
                  <a:pt x="19" y="24"/>
                  <a:pt x="13" y="22"/>
                </a:cubicBezTo>
                <a:cubicBezTo>
                  <a:pt x="8" y="20"/>
                  <a:pt x="10" y="15"/>
                  <a:pt x="11" y="11"/>
                </a:cubicBezTo>
                <a:cubicBezTo>
                  <a:pt x="14" y="9"/>
                  <a:pt x="17" y="10"/>
                  <a:pt x="19" y="12"/>
                </a:cubicBezTo>
                <a:close/>
              </a:path>
            </a:pathLst>
          </a:custGeom>
          <a:solidFill>
            <a:srgbClr val="452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1E3DC19-FE94-4D15-A3A1-58D14D9D32F6}"/>
              </a:ext>
            </a:extLst>
          </p:cNvPr>
          <p:cNvGrpSpPr/>
          <p:nvPr/>
        </p:nvGrpSpPr>
        <p:grpSpPr>
          <a:xfrm>
            <a:off x="4786314" y="1554755"/>
            <a:ext cx="2354655" cy="1731716"/>
            <a:chOff x="4786314" y="1573805"/>
            <a:chExt cx="2354655" cy="1731716"/>
          </a:xfrm>
        </p:grpSpPr>
        <p:pic>
          <p:nvPicPr>
            <p:cNvPr id="57" name="그림 56" descr="동물이(가) 표시된 사진&#10;&#10;자동 생성된 설명">
              <a:extLst>
                <a:ext uri="{FF2B5EF4-FFF2-40B4-BE49-F238E27FC236}">
                  <a16:creationId xmlns:a16="http://schemas.microsoft.com/office/drawing/2014/main" id="{CC46F53F-CD86-48E3-91EC-1BF213EF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50" b="98900" l="10000" r="94050">
                          <a14:foregroundMark x1="79450" y1="17200" x2="83350" y2="1250"/>
                          <a14:foregroundMark x1="83350" y1="1250" x2="83350" y2="1650"/>
                          <a14:foregroundMark x1="41650" y1="52600" x2="17950" y2="98900"/>
                          <a14:foregroundMark x1="92950" y1="3350" x2="94050" y2="2600"/>
                          <a14:foregroundMark x1="22050" y1="94050" x2="33150" y2="84550"/>
                          <a14:foregroundMark x1="33150" y1="84550" x2="42400" y2="820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5092326" y="1573805"/>
              <a:ext cx="1731716" cy="1731716"/>
            </a:xfrm>
            <a:prstGeom prst="rect">
              <a:avLst/>
            </a:prstGeom>
          </p:spPr>
        </p:pic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22083C7-BB41-4548-9B4D-6DC0AB7D2CD1}"/>
                </a:ext>
              </a:extLst>
            </p:cNvPr>
            <p:cNvSpPr/>
            <p:nvPr/>
          </p:nvSpPr>
          <p:spPr>
            <a:xfrm>
              <a:off x="4786314" y="2805112"/>
              <a:ext cx="357187" cy="209550"/>
            </a:xfrm>
            <a:custGeom>
              <a:avLst/>
              <a:gdLst>
                <a:gd name="connsiteX0" fmla="*/ 95250 w 357187"/>
                <a:gd name="connsiteY0" fmla="*/ 0 h 209550"/>
                <a:gd name="connsiteX1" fmla="*/ 0 w 357187"/>
                <a:gd name="connsiteY1" fmla="*/ 52387 h 209550"/>
                <a:gd name="connsiteX2" fmla="*/ 290512 w 357187"/>
                <a:gd name="connsiteY2" fmla="*/ 209550 h 209550"/>
                <a:gd name="connsiteX3" fmla="*/ 357187 w 357187"/>
                <a:gd name="connsiteY3" fmla="*/ 161925 h 209550"/>
                <a:gd name="connsiteX4" fmla="*/ 95250 w 357187"/>
                <a:gd name="connsiteY4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187" h="209550">
                  <a:moveTo>
                    <a:pt x="95250" y="0"/>
                  </a:moveTo>
                  <a:lnTo>
                    <a:pt x="0" y="52387"/>
                  </a:lnTo>
                  <a:lnTo>
                    <a:pt x="290512" y="209550"/>
                  </a:lnTo>
                  <a:lnTo>
                    <a:pt x="357187" y="16192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61A380F-A3B2-4DBC-A894-37DB075D9B29}"/>
                </a:ext>
              </a:extLst>
            </p:cNvPr>
            <p:cNvSpPr/>
            <p:nvPr/>
          </p:nvSpPr>
          <p:spPr>
            <a:xfrm>
              <a:off x="6791325" y="1876425"/>
              <a:ext cx="349644" cy="219075"/>
            </a:xfrm>
            <a:custGeom>
              <a:avLst/>
              <a:gdLst>
                <a:gd name="connsiteX0" fmla="*/ 0 w 338137"/>
                <a:gd name="connsiteY0" fmla="*/ 42863 h 219075"/>
                <a:gd name="connsiteX1" fmla="*/ 271462 w 338137"/>
                <a:gd name="connsiteY1" fmla="*/ 219075 h 219075"/>
                <a:gd name="connsiteX2" fmla="*/ 338137 w 338137"/>
                <a:gd name="connsiteY2" fmla="*/ 166688 h 219075"/>
                <a:gd name="connsiteX3" fmla="*/ 57150 w 338137"/>
                <a:gd name="connsiteY3" fmla="*/ 0 h 219075"/>
                <a:gd name="connsiteX4" fmla="*/ 0 w 338137"/>
                <a:gd name="connsiteY4" fmla="*/ 4286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137" h="219075">
                  <a:moveTo>
                    <a:pt x="0" y="42863"/>
                  </a:moveTo>
                  <a:lnTo>
                    <a:pt x="271462" y="219075"/>
                  </a:lnTo>
                  <a:lnTo>
                    <a:pt x="338137" y="166688"/>
                  </a:lnTo>
                  <a:lnTo>
                    <a:pt x="57150" y="0"/>
                  </a:lnTo>
                  <a:lnTo>
                    <a:pt x="0" y="428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642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쥐고있는, 손, 테이블, 착용이(가) 표시된 사진&#10;&#10;자동 생성된 설명">
            <a:extLst>
              <a:ext uri="{FF2B5EF4-FFF2-40B4-BE49-F238E27FC236}">
                <a16:creationId xmlns:a16="http://schemas.microsoft.com/office/drawing/2014/main" id="{E9456601-ECE7-4939-B1DC-FB57F6D58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9"/>
          <a:stretch/>
        </p:blipFill>
        <p:spPr>
          <a:xfrm>
            <a:off x="-169" y="755047"/>
            <a:ext cx="12192169" cy="61029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F37BB5-7722-431E-9C72-E824042579F4}"/>
              </a:ext>
            </a:extLst>
          </p:cNvPr>
          <p:cNvSpPr/>
          <p:nvPr/>
        </p:nvSpPr>
        <p:spPr>
          <a:xfrm>
            <a:off x="-169" y="755047"/>
            <a:ext cx="12192169" cy="610295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4</a:t>
            </a:fld>
            <a:endParaRPr 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233C3F-BA8B-430B-9B96-99A9F735A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9" b="34581"/>
          <a:stretch/>
        </p:blipFill>
        <p:spPr>
          <a:xfrm>
            <a:off x="3936201" y="940953"/>
            <a:ext cx="4319599" cy="100214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E982B5-BAF8-46D2-BCC0-4F982CF21C20}"/>
              </a:ext>
            </a:extLst>
          </p:cNvPr>
          <p:cNvGrpSpPr/>
          <p:nvPr/>
        </p:nvGrpSpPr>
        <p:grpSpPr>
          <a:xfrm>
            <a:off x="1280359" y="3287644"/>
            <a:ext cx="9628145" cy="3018916"/>
            <a:chOff x="1280359" y="3287644"/>
            <a:chExt cx="9628145" cy="301891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B27F766-689A-44D3-B4E6-2E2841506551}"/>
                </a:ext>
              </a:extLst>
            </p:cNvPr>
            <p:cNvGrpSpPr/>
            <p:nvPr/>
          </p:nvGrpSpPr>
          <p:grpSpPr>
            <a:xfrm>
              <a:off x="1280359" y="3287644"/>
              <a:ext cx="3535283" cy="3018916"/>
              <a:chOff x="2036271" y="2493256"/>
              <a:chExt cx="3535283" cy="301891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2036271" y="2493256"/>
                <a:ext cx="3535283" cy="3018916"/>
              </a:xfrm>
              <a:prstGeom prst="roundRect">
                <a:avLst>
                  <a:gd name="adj" fmla="val 3108"/>
                </a:avLst>
              </a:prstGeom>
              <a:solidFill>
                <a:schemeClr val="bg1"/>
              </a:solidFill>
              <a:ln>
                <a:solidFill>
                  <a:srgbClr val="EEF2F2"/>
                </a:solidFill>
              </a:ln>
              <a:effectLst>
                <a:outerShdw blurRad="127000" sx="98000" sy="98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3B0AF7-E0EA-4BBD-8E9B-12C29737FBC5}"/>
                  </a:ext>
                </a:extLst>
              </p:cNvPr>
              <p:cNvSpPr txBox="1"/>
              <p:nvPr/>
            </p:nvSpPr>
            <p:spPr>
              <a:xfrm>
                <a:off x="2218470" y="2641313"/>
                <a:ext cx="31708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혼자서 할 수 없는 일을 </a:t>
                </a:r>
                <a:b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ko-KR" altLang="en-US" b="1" dirty="0">
                    <a:ln>
                      <a:solidFill>
                        <a:srgbClr val="F15A24">
                          <a:alpha val="20000"/>
                        </a:srgbClr>
                      </a:solidFill>
                    </a:ln>
                    <a:solidFill>
                      <a:srgbClr val="F15A2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도와줄 </a:t>
                </a:r>
                <a:r>
                  <a:rPr lang="en-US" altLang="ko-KR" b="1" dirty="0">
                    <a:ln>
                      <a:solidFill>
                        <a:srgbClr val="F15A24">
                          <a:alpha val="20000"/>
                        </a:srgbClr>
                      </a:solidFill>
                    </a:ln>
                    <a:solidFill>
                      <a:srgbClr val="F15A2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"</a:t>
                </a:r>
                <a:r>
                  <a:rPr lang="ko-KR" altLang="en-US" b="1" dirty="0">
                    <a:ln>
                      <a:solidFill>
                        <a:srgbClr val="F15A24">
                          <a:alpha val="20000"/>
                        </a:srgbClr>
                      </a:solidFill>
                    </a:ln>
                    <a:solidFill>
                      <a:srgbClr val="F15A2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누군가</a:t>
                </a:r>
                <a:r>
                  <a:rPr lang="en-US" altLang="ko-KR" b="1" dirty="0">
                    <a:ln>
                      <a:solidFill>
                        <a:srgbClr val="F15A24">
                          <a:alpha val="20000"/>
                        </a:srgbClr>
                      </a:solidFill>
                    </a:ln>
                    <a:solidFill>
                      <a:srgbClr val="F15A2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"</a:t>
                </a:r>
                <a:r>
                  <a:rPr lang="ko-KR" altLang="en-US" b="1" dirty="0">
                    <a:ln>
                      <a:solidFill>
                        <a:srgbClr val="F15A24">
                          <a:alpha val="20000"/>
                        </a:srgbClr>
                      </a:solidFill>
                    </a:ln>
                    <a:solidFill>
                      <a:srgbClr val="F15A2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 필요한 사람</a:t>
                </a:r>
              </a:p>
            </p:txBody>
          </p:sp>
          <p:pic>
            <p:nvPicPr>
              <p:cNvPr id="2050" name="Picture 2" descr="C:\Users\xkcka\OneDrive\Desktop\그림4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2506" y="3605178"/>
                <a:ext cx="2182812" cy="1652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B537B2D-B613-4C84-AFDA-3FE9CD0D878F}"/>
                </a:ext>
              </a:extLst>
            </p:cNvPr>
            <p:cNvGrpSpPr/>
            <p:nvPr/>
          </p:nvGrpSpPr>
          <p:grpSpPr>
            <a:xfrm>
              <a:off x="7373221" y="3287644"/>
              <a:ext cx="3535283" cy="3018916"/>
              <a:chOff x="6799352" y="2493256"/>
              <a:chExt cx="3535283" cy="3018916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6799352" y="2493256"/>
                <a:ext cx="3535283" cy="3018916"/>
              </a:xfrm>
              <a:prstGeom prst="roundRect">
                <a:avLst>
                  <a:gd name="adj" fmla="val 3108"/>
                </a:avLst>
              </a:prstGeom>
              <a:solidFill>
                <a:schemeClr val="bg1"/>
              </a:solidFill>
              <a:ln>
                <a:solidFill>
                  <a:srgbClr val="EEF2F2"/>
                </a:solidFill>
              </a:ln>
              <a:effectLst>
                <a:outerShdw blurRad="127000" sx="98000" sy="98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4BDE6EF-D15A-4065-9647-DD20814B72CF}"/>
                  </a:ext>
                </a:extLst>
              </p:cNvPr>
              <p:cNvSpPr txBox="1"/>
              <p:nvPr/>
            </p:nvSpPr>
            <p:spPr>
              <a:xfrm>
                <a:off x="7045602" y="2641313"/>
                <a:ext cx="30427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"</a:t>
                </a:r>
                <a:r>
                  <a:rPr lang="ko-KR" altLang="en-US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누군가</a:t>
                </a:r>
                <a:r>
                  <a:rPr lang="en-US" altLang="ko-KR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"</a:t>
                </a:r>
                <a:r>
                  <a:rPr lang="ko-KR" altLang="en-US" dirty="0">
                    <a:ln>
                      <a:solidFill>
                        <a:schemeClr val="tx1">
                          <a:alpha val="2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 되어 수요자의</a:t>
                </a:r>
                <a:b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ko-KR" altLang="en-US" b="1" dirty="0">
                    <a:ln>
                      <a:solidFill>
                        <a:srgbClr val="F15A24">
                          <a:alpha val="20000"/>
                        </a:srgbClr>
                      </a:solidFill>
                    </a:ln>
                    <a:solidFill>
                      <a:srgbClr val="F15A2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요청에 맞춰 도움을 주는 사람</a:t>
                </a: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95232ED-1E85-40DB-914A-AA223024D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6687" y="3477153"/>
                <a:ext cx="1780613" cy="1780613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FBF51D-A137-42D5-8D06-4D9589D4EB27}"/>
              </a:ext>
            </a:extLst>
          </p:cNvPr>
          <p:cNvSpPr txBox="1"/>
          <p:nvPr/>
        </p:nvSpPr>
        <p:spPr>
          <a:xfrm>
            <a:off x="2658000" y="2384539"/>
            <a:ext cx="68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동네 이웃 간 필요한 도움을 중개하는 플랫폼 서비스</a:t>
            </a:r>
          </a:p>
        </p:txBody>
      </p:sp>
    </p:spTree>
    <p:extLst>
      <p:ext uri="{BB962C8B-B14F-4D97-AF65-F5344CB8AC3E}">
        <p14:creationId xmlns:p14="http://schemas.microsoft.com/office/powerpoint/2010/main" val="357844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3701E28-A522-41BA-9454-456BD56DEE78}"/>
              </a:ext>
            </a:extLst>
          </p:cNvPr>
          <p:cNvSpPr/>
          <p:nvPr/>
        </p:nvSpPr>
        <p:spPr>
          <a:xfrm>
            <a:off x="4420288" y="1258002"/>
            <a:ext cx="3366020" cy="52005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9C041D-BA2B-482E-B7A7-7CCA55E08C8B}"/>
              </a:ext>
            </a:extLst>
          </p:cNvPr>
          <p:cNvSpPr/>
          <p:nvPr/>
        </p:nvSpPr>
        <p:spPr>
          <a:xfrm>
            <a:off x="436116" y="1258002"/>
            <a:ext cx="3366020" cy="52005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C7A44CF-3931-4EE3-B6E1-D921523E943A}"/>
              </a:ext>
            </a:extLst>
          </p:cNvPr>
          <p:cNvSpPr/>
          <p:nvPr/>
        </p:nvSpPr>
        <p:spPr>
          <a:xfrm>
            <a:off x="8404460" y="1258002"/>
            <a:ext cx="3366020" cy="52005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A91FAAF-E99B-4F7E-B7CD-409704A60BA1}"/>
              </a:ext>
            </a:extLst>
          </p:cNvPr>
          <p:cNvGrpSpPr/>
          <p:nvPr/>
        </p:nvGrpSpPr>
        <p:grpSpPr>
          <a:xfrm>
            <a:off x="619656" y="776306"/>
            <a:ext cx="1896993" cy="399754"/>
            <a:chOff x="3641438" y="844285"/>
            <a:chExt cx="1896993" cy="399754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CF81F5C-B845-461C-B233-29EE62EE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641438" y="848391"/>
              <a:ext cx="395648" cy="39564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FB10FDF-3489-48ED-A570-2A3361D6883E}"/>
                </a:ext>
              </a:extLst>
            </p:cNvPr>
            <p:cNvSpPr txBox="1"/>
            <p:nvPr/>
          </p:nvSpPr>
          <p:spPr>
            <a:xfrm>
              <a:off x="4120115" y="844285"/>
              <a:ext cx="141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</a:rPr>
                <a:t>개발 환경</a:t>
              </a: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0FAE7-6558-4DD6-96E4-98EFBEF15126}"/>
              </a:ext>
            </a:extLst>
          </p:cNvPr>
          <p:cNvSpPr txBox="1"/>
          <p:nvPr/>
        </p:nvSpPr>
        <p:spPr>
          <a:xfrm>
            <a:off x="1254526" y="1400339"/>
            <a:ext cx="17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Frontend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</a:endParaRPr>
          </a:p>
        </p:txBody>
      </p:sp>
      <p:pic>
        <p:nvPicPr>
          <p:cNvPr id="18" name="그림 17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1CA6FF45-3700-4286-A8C2-7D3DC6F495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4" t="6200" r="19284" b="6582"/>
          <a:stretch/>
        </p:blipFill>
        <p:spPr>
          <a:xfrm>
            <a:off x="466124" y="2336309"/>
            <a:ext cx="1603975" cy="1583465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50D054CA-7097-4A2E-81E1-0321E0C94C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26" y="2449885"/>
            <a:ext cx="1500712" cy="13563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3499FD6-2638-4359-8084-3E3652786D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4" y="4324238"/>
            <a:ext cx="2642549" cy="15834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0728E0-88C9-4B19-8B33-FD117ECB6131}"/>
              </a:ext>
            </a:extLst>
          </p:cNvPr>
          <p:cNvSpPr txBox="1"/>
          <p:nvPr/>
        </p:nvSpPr>
        <p:spPr>
          <a:xfrm>
            <a:off x="5231400" y="1400339"/>
            <a:ext cx="17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Backend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</a:endParaRPr>
          </a:p>
        </p:txBody>
      </p:sp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C85CB9B6-E7C2-43AE-A0D0-BB585F4800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00" y="2434304"/>
            <a:ext cx="1551039" cy="1387475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090B469-D492-49DA-9E60-00288F5A6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4078307"/>
            <a:ext cx="1905000" cy="1905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CD01EB5-09CC-4BB1-895A-F694EC5E8762}"/>
              </a:ext>
            </a:extLst>
          </p:cNvPr>
          <p:cNvSpPr txBox="1"/>
          <p:nvPr/>
        </p:nvSpPr>
        <p:spPr>
          <a:xfrm>
            <a:off x="9194859" y="1400339"/>
            <a:ext cx="1785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배포 환경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7E7F8B5-0672-4959-8499-2EEBD98BAAD8}"/>
              </a:ext>
            </a:extLst>
          </p:cNvPr>
          <p:cNvGrpSpPr/>
          <p:nvPr/>
        </p:nvGrpSpPr>
        <p:grpSpPr>
          <a:xfrm>
            <a:off x="8796998" y="2072625"/>
            <a:ext cx="2568196" cy="3000836"/>
            <a:chOff x="8796998" y="1958325"/>
            <a:chExt cx="2568196" cy="3000836"/>
          </a:xfrm>
        </p:grpSpPr>
        <p:pic>
          <p:nvPicPr>
            <p:cNvPr id="25" name="그림 24" descr="그리기, 테이블이(가) 표시된 사진&#10;&#10;자동 생성된 설명">
              <a:extLst>
                <a:ext uri="{FF2B5EF4-FFF2-40B4-BE49-F238E27FC236}">
                  <a16:creationId xmlns:a16="http://schemas.microsoft.com/office/drawing/2014/main" id="{2D46C7B5-AF9B-467B-8875-1F050A63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688" y="1958325"/>
              <a:ext cx="1506817" cy="915165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87D0B43-3E1E-4F79-8697-D3030AABAA4F}"/>
                </a:ext>
              </a:extLst>
            </p:cNvPr>
            <p:cNvGrpSpPr/>
            <p:nvPr/>
          </p:nvGrpSpPr>
          <p:grpSpPr>
            <a:xfrm>
              <a:off x="8796998" y="2962125"/>
              <a:ext cx="2568196" cy="1997036"/>
              <a:chOff x="8746198" y="2911325"/>
              <a:chExt cx="2568196" cy="199703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B1F01A8-30F3-4D86-9BB2-F80E83DD2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5811" y="2911325"/>
                <a:ext cx="1042567" cy="108244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3819416-0728-4018-817F-ED510344F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3961" y="3141177"/>
                <a:ext cx="1340433" cy="622743"/>
              </a:xfrm>
              <a:prstGeom prst="rect">
                <a:avLst/>
              </a:prstGeom>
            </p:spPr>
          </p:pic>
          <p:pic>
            <p:nvPicPr>
              <p:cNvPr id="30" name="그림 2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10C18C3-F791-4096-B3D7-F65859BAE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6198" y="3993196"/>
                <a:ext cx="1221792" cy="915165"/>
              </a:xfrm>
              <a:prstGeom prst="rect">
                <a:avLst/>
              </a:prstGeom>
            </p:spPr>
          </p:pic>
          <p:pic>
            <p:nvPicPr>
              <p:cNvPr id="32" name="그림 31" descr="그리기, 테이블이(가) 표시된 사진&#10;&#10;자동 생성된 설명">
                <a:extLst>
                  <a:ext uri="{FF2B5EF4-FFF2-40B4-BE49-F238E27FC236}">
                    <a16:creationId xmlns:a16="http://schemas.microsoft.com/office/drawing/2014/main" id="{1FB7551C-86A5-4BB8-B09A-C6A8542BD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3961" y="4086645"/>
                <a:ext cx="1340433" cy="728267"/>
              </a:xfrm>
              <a:prstGeom prst="rect">
                <a:avLst/>
              </a:prstGeom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D8139B5-0A9A-4890-A65D-920FB5B472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1668" y="5277960"/>
            <a:ext cx="2971604" cy="9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6</a:t>
            </a:fld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CC6219-E5F5-4177-9795-9B09F77AF891}"/>
              </a:ext>
            </a:extLst>
          </p:cNvPr>
          <p:cNvSpPr/>
          <p:nvPr/>
        </p:nvSpPr>
        <p:spPr>
          <a:xfrm>
            <a:off x="-104774" y="1236790"/>
            <a:ext cx="1962150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33889-D221-4CB4-9438-7043A27AC618}"/>
              </a:ext>
            </a:extLst>
          </p:cNvPr>
          <p:cNvSpPr txBox="1"/>
          <p:nvPr/>
        </p:nvSpPr>
        <p:spPr>
          <a:xfrm>
            <a:off x="386261" y="1266740"/>
            <a:ext cx="11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메인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3CF70D-BA6E-44C5-B5FE-2B547CB8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113" y="1033896"/>
            <a:ext cx="5585271" cy="58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1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7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39C4F9-20C0-4CFF-9EA1-43F8F7222EE1}"/>
              </a:ext>
            </a:extLst>
          </p:cNvPr>
          <p:cNvSpPr/>
          <p:nvPr/>
        </p:nvSpPr>
        <p:spPr>
          <a:xfrm>
            <a:off x="-104774" y="1236790"/>
            <a:ext cx="1962150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5EE7E-A222-48D3-AECD-8D31BA76FD66}"/>
              </a:ext>
            </a:extLst>
          </p:cNvPr>
          <p:cNvSpPr txBox="1"/>
          <p:nvPr/>
        </p:nvSpPr>
        <p:spPr>
          <a:xfrm>
            <a:off x="485905" y="1266740"/>
            <a:ext cx="9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로그인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FF7DD4-27AD-471C-9B13-CEBB9B222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77" y="1953072"/>
            <a:ext cx="9249445" cy="45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6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BEAC3C-E409-46A0-B979-56C9D30D528E}"/>
              </a:ext>
            </a:extLst>
          </p:cNvPr>
          <p:cNvSpPr/>
          <p:nvPr/>
        </p:nvSpPr>
        <p:spPr>
          <a:xfrm>
            <a:off x="-104774" y="1236790"/>
            <a:ext cx="1962150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750D5-0CC0-4E01-A825-BBDA6585881A}"/>
              </a:ext>
            </a:extLst>
          </p:cNvPr>
          <p:cNvSpPr txBox="1"/>
          <p:nvPr/>
        </p:nvSpPr>
        <p:spPr>
          <a:xfrm>
            <a:off x="331912" y="1266740"/>
            <a:ext cx="119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도움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183665-CEEE-4822-97D8-235669CE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6" y="1815950"/>
            <a:ext cx="8845485" cy="45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5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5AE46F-F6B1-429F-8C48-B7422A8C86E2}"/>
              </a:ext>
            </a:extLst>
          </p:cNvPr>
          <p:cNvSpPr/>
          <p:nvPr/>
        </p:nvSpPr>
        <p:spPr>
          <a:xfrm>
            <a:off x="-104774" y="1236790"/>
            <a:ext cx="1962150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F84218-4640-4357-A600-F7FF0FBD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en-US" altLang="ko-KR" smtClean="0"/>
              <a:pPr/>
              <a:t>9</a:t>
            </a:fld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473457" y="1239540"/>
            <a:ext cx="3118955" cy="5314147"/>
            <a:chOff x="5543550" y="781396"/>
            <a:chExt cx="3542262" cy="637348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97" t="12594" r="32886" b="928"/>
            <a:stretch/>
          </p:blipFill>
          <p:spPr>
            <a:xfrm>
              <a:off x="5543550" y="781396"/>
              <a:ext cx="3542261" cy="489278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2" t="67047" r="32954" b="6782"/>
            <a:stretch/>
          </p:blipFill>
          <p:spPr>
            <a:xfrm>
              <a:off x="5559824" y="5674179"/>
              <a:ext cx="3525988" cy="1480705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80616" y="1211709"/>
            <a:ext cx="3125066" cy="5314147"/>
            <a:chOff x="7581207" y="226758"/>
            <a:chExt cx="3499658" cy="58937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48" t="12488" r="33059" b="827"/>
            <a:stretch/>
          </p:blipFill>
          <p:spPr>
            <a:xfrm>
              <a:off x="7581207" y="226758"/>
              <a:ext cx="3499658" cy="49045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83" t="75666" r="33059" b="6850"/>
            <a:stretch/>
          </p:blipFill>
          <p:spPr>
            <a:xfrm>
              <a:off x="7581207" y="5131267"/>
              <a:ext cx="3499658" cy="989215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FB10FDF-3489-48ED-A570-2A3361D6883E}"/>
              </a:ext>
            </a:extLst>
          </p:cNvPr>
          <p:cNvSpPr txBox="1"/>
          <p:nvPr/>
        </p:nvSpPr>
        <p:spPr>
          <a:xfrm>
            <a:off x="331912" y="1266740"/>
            <a:ext cx="119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도움 작성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981687-4C31-410C-B73F-50C680348380}"/>
              </a:ext>
            </a:extLst>
          </p:cNvPr>
          <p:cNvSpPr/>
          <p:nvPr/>
        </p:nvSpPr>
        <p:spPr>
          <a:xfrm>
            <a:off x="9864904" y="1236790"/>
            <a:ext cx="2403296" cy="429232"/>
          </a:xfrm>
          <a:prstGeom prst="rect">
            <a:avLst/>
          </a:prstGeom>
          <a:noFill/>
          <a:ln w="25400">
            <a:solidFill>
              <a:srgbClr val="F15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B10FDF-3489-48ED-A570-2A3361D6883E}"/>
              </a:ext>
            </a:extLst>
          </p:cNvPr>
          <p:cNvSpPr txBox="1"/>
          <p:nvPr/>
        </p:nvSpPr>
        <p:spPr>
          <a:xfrm>
            <a:off x="9895475" y="1266740"/>
            <a:ext cx="22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도움 상세 정보 조회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07512CF-0178-4CE8-932F-2EC42802AA31}"/>
              </a:ext>
            </a:extLst>
          </p:cNvPr>
          <p:cNvCxnSpPr>
            <a:endCxn id="14" idx="0"/>
          </p:cNvCxnSpPr>
          <p:nvPr/>
        </p:nvCxnSpPr>
        <p:spPr>
          <a:xfrm>
            <a:off x="6096000" y="1116610"/>
            <a:ext cx="1725" cy="534197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0174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1232</Words>
  <Application>Microsoft Office PowerPoint</Application>
  <PresentationFormat>와이드스크린</PresentationFormat>
  <Paragraphs>187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나눔고딕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 건우</cp:lastModifiedBy>
  <cp:revision>135</cp:revision>
  <dcterms:created xsi:type="dcterms:W3CDTF">2019-10-09T05:55:57Z</dcterms:created>
  <dcterms:modified xsi:type="dcterms:W3CDTF">2020-03-07T03:40:10Z</dcterms:modified>
</cp:coreProperties>
</file>